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77" r:id="rId3"/>
    <p:sldId id="283" r:id="rId4"/>
    <p:sldId id="276" r:id="rId5"/>
    <p:sldId id="274" r:id="rId6"/>
    <p:sldId id="263" r:id="rId7"/>
    <p:sldId id="278" r:id="rId8"/>
    <p:sldId id="273" r:id="rId9"/>
    <p:sldId id="279" r:id="rId10"/>
    <p:sldId id="280" r:id="rId11"/>
    <p:sldId id="281" r:id="rId12"/>
    <p:sldId id="282" r:id="rId13"/>
    <p:sldId id="269" r:id="rId14"/>
    <p:sldId id="268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E6B7693-127F-4046-A66A-B0052AEFF14E}">
          <p14:sldIdLst>
            <p14:sldId id="257"/>
            <p14:sldId id="277"/>
            <p14:sldId id="283"/>
            <p14:sldId id="276"/>
            <p14:sldId id="274"/>
            <p14:sldId id="263"/>
            <p14:sldId id="278"/>
            <p14:sldId id="273"/>
            <p14:sldId id="279"/>
            <p14:sldId id="280"/>
            <p14:sldId id="281"/>
            <p14:sldId id="282"/>
            <p14:sldId id="269"/>
          </p14:sldIdLst>
        </p14:section>
        <p14:section name="BackUp" id="{F3BDF26B-69A7-5C4F-AEED-46B79FB5BA2D}">
          <p14:sldIdLst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5"/>
    <p:restoredTop sz="68381"/>
  </p:normalViewPr>
  <p:slideViewPr>
    <p:cSldViewPr snapToGrid="0" showGuides="1">
      <p:cViewPr>
        <p:scale>
          <a:sx n="99" d="100"/>
          <a:sy n="99" d="100"/>
        </p:scale>
        <p:origin x="1256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22:03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7231 24575,'68'-49'0,"-1"0"0,1 1 0,0-1 0,0-8 0,3-2 0,-5 10 0,13-6 0,4-4 0,-3 2 0,-13 4-2255,-9 1 1,-10 3 0,4-1 2254,17-5 0,3-1 0,-1-2 0,-6-1 0,0-2 0,0-1 0,6-3 0,1-2 0,0-1-697,-18 15 1,0 0 0,-1-1 0,1-1 696,0-2 0,1-1 0,-1 0 0,-1-1 0,0 1 0,-1 0 0,0-1 0,0 0 0,3-5 0,1-1 0,-1-1 0,0 2 0,-3 2 0,-1 1 0,0 0 0,0 0 0,0 0 0,0 0 0,0-1 0,0 1 0,0 0 0,0 0 0,1 1 0,-1 1-215,16-14 0,1 2 0,-3 0 215,-6 1 0,-1 1 0,-1 2-503,0 7 1,1 2 0,-3 1 502,-9 4 0,-2 0 0,-1 5 607,13-5 0,-1 2-607,-1-6 0,-3 2 0,-10 21 0,-1 1 0,6-13 0,0 1 0,-5 8 0,-2 4 3103,20-18-3103,-7 5 3187,-30 20-3187,9 4 2794,-17 9-2794,4 2 1402,-11 24-1402,-2 23 0,2 24 0,-5 35 0,0-31 0,1 9 0,-1-1 0,3 12 0,0 7-1043,-4-20 1,0 11 0,-2 5 0,2-2 0,-1-7 1042,3 12 0,1-7 0,-1 5 0,0 1 0,0 6 0,0 0 0,-1-4-1009,-1 7 0,-1-4 1,2-1 1008,1-2 0,1-1 0,-1 1 0,-2-16 0,-1 1 0,0 1 0,-1-2 0,1 17 0,0-2 0,0 0 0,3 0 0,1 0 0,0-2 0,0-3 0,0-2 0,0-4 0,2 11 0,1-4 0,4 11 0,-3-6-340,-7-33 0,1-2 340,6 11 0,1-1 0,-7 21 0,12-13 3946,-12-30-3946,4-11 3833,-1-13-3833,-4-2 1138,9-12-1138,-4-1 0,5-5 0,0-5 0,9-24 0,11-13 0,31-36-1232,-10 11 1,5-4 1231,-7 14 0,4-4-1137,-5 1 0,7-9 1,1-2-1,-2 4 1137,5-4 0,-1 4 0,5-5 0,-12 11 0,4-4 0,2-2 0,0 0 0,0 2-893,-2 5 1,0 0 0,1 1-1,-1 0 1,2 0 892,2-5 0,2 0 0,0-1 0,-1 2 0,-2 1 0,6-5 0,-4 2 0,1 1 0,2-2-524,-8 9 1,3-1 0,0-1 0,-2 1-1,-1 1 524,2-6 0,-2 0 0,-1 1 0,4-1 0,-5 7 0,2-1 0,2-1 0,-1 1 0,-1 0 0,10-11 0,-2 0 0,0 0 0,1 1-192,-1 2 0,0 1 1,0 1-1,-3 2 192,8-11 0,-3 1 0,-2 4 280,-8 10 0,-2 2 1,-1 1-281,-1 2 0,-1 1 0,-3 3 1198,3-8 1,0 3-1199,14-4 0,0 0 0,-15 4 0,-2 1 0,-1 9 0,-2 3 1812,-9 4 1,-1 1-1813,30-30 0,-17 16 0,17-8 0,-16 10 0,15-11 0,4-2 0,2-8 0,-31 29 0,1-1 0,-1 4 0,0 0 1337,7-9 1,1-1-1338,1 2 0,0 2 0,-2 4 0,0 0 0,-1-2 0,0 0 963,-5 8 0,0 2-963,0-5 0,0 0 0,-1 0 0,-1 0 0,29-24 1551,-11 11-1551,-10 10 6,-13 11-6,-7 1 1190,7-1-1190,4-8 645,0-2-645,16-19 0,-3 0-460,-13 22 1,3-1 459,1-5 0,1-1 0,-2 5 0,0 0 0,0-3 0,0-3 0,15-13 0,0 0 0,-16 20 0,0 0 0,13-16 0,-4 3 0,-1 9 0,-3-5 0,-16 21 0,7-11 0,-2 13 0,4-15 919,8-2-919,-1-1 0,4-14 0,-12 21 0,10-22 0,-24 26 0,12-1 0,-20 4 0,4 11 0,-5 1 0,-7 3 0,-1 4 0,-5-1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31C77-32B8-6342-A014-299495432C1B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5567F-7DBD-EE40-8F53-9CC32DA123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5567F-7DBD-EE40-8F53-9CC32DA123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3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4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51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26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4317-A082-C1B8-2942-DD2200ED3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4580B8-03BF-A0FC-360E-AADC6EDBA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C5E082-FEBF-89B0-9848-3FF7A2D7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B2FC60-B197-AB01-0A32-0F9B42335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50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CB4D-0BBD-37E0-F886-C53659F0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874878-6414-4264-4982-278B881B0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13A0DD-9064-8349-D935-4AA709D07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F3401-9599-0C5A-4246-DDCF64E53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1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05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E90EE-4FCE-697C-6296-4B325E4D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4D31FA-964B-9A24-46E9-CB1F77227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C90BF9-D6EB-049B-DA39-738BC5D0C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038C48-EC2B-4414-0C98-09C1E5A97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49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5567F-7DBD-EE40-8F53-9CC32DA123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9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94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88CC-FC46-6680-7693-58790023E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18B888-BA25-6F64-A1D5-7D21223CE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ED29F0-8AEA-715D-1ED9-7FF44071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AFF957-DEBA-3503-807B-1C2E7E831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CAA6C-EEB1-4929-A5AA-2356693C371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54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8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CAA6C-EEB1-4929-A5AA-2356693C371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0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4B2FF7C-0958-A036-4581-D7B8E6653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10000"/>
                    </a14:imgEffect>
                  </a14:imgLayer>
                </a14:imgProps>
              </a:ext>
            </a:extLst>
          </a:blip>
          <a:srcRect b="5673"/>
          <a:stretch/>
        </p:blipFill>
        <p:spPr>
          <a:xfrm>
            <a:off x="-811485" y="-1033675"/>
            <a:ext cx="13807067" cy="73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A6FCCC-2148-BBFE-33B7-12A1432B4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Porsche Next T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8E29B8-ED3C-B48F-F283-5B687EB32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orsche Next T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6CE6E1-172D-2287-1321-07589EE3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5D646C-FFCC-59AE-6C5E-E75F979E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57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CF5753-B795-A0B9-D88C-2CC26C2D3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6254" y="-725671"/>
            <a:ext cx="12462532" cy="7027484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D5094C-D306-E25B-4F70-B79A078F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922699-A895-75C5-A9B5-CCB85D3BB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640B5F-9DC9-FAB6-CA9F-A95ABA62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0" y="-324088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Porsche Next TT"/>
              </a:defRPr>
            </a:lvl1pPr>
          </a:lstStyle>
          <a:p>
            <a:pPr algn="l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07AC6A-FBC0-2193-F0E9-230B8AF6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349"/>
            <a:ext cx="10515600" cy="4351338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0606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CF5753-B795-A0B9-D88C-2CC26C2D3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-556187"/>
            <a:ext cx="12161970" cy="68580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D5094C-D306-E25B-4F70-B79A078F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922699-A895-75C5-A9B5-CCB85D3BB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640B5F-9DC9-FAB6-CA9F-A95ABA62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0" y="-324088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Porsche Next TT"/>
              </a:defRPr>
            </a:lvl1pPr>
          </a:lstStyle>
          <a:p>
            <a:pPr algn="l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07AC6A-FBC0-2193-F0E9-230B8AF6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20" y="1284348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A1ED481-7FA8-5491-EF0E-CAD1250687B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52876" y="1268402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686636A-160D-AC50-E481-99C478EDE8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3529" y="2871267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1FB90B-5B5B-049F-B379-621DD07E22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45885" y="2855321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B30ACF2-28A5-5A4E-7EA3-F4EB26AB3F9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3529" y="4418906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522AF08-04B4-082D-A11B-ABFA5B0C2C2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45885" y="4402960"/>
            <a:ext cx="4555921" cy="1140069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8346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15213C8-3A30-C553-206B-74A4D0482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3519" y="-1074655"/>
            <a:ext cx="13098149" cy="73859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7D134D-DA61-A7FD-7028-212A8404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49099" cy="5234397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>
            <a:lvl1pPr algn="l">
              <a:defRPr sz="2800">
                <a:latin typeface="Porsche Next T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C28769-46A4-D499-CF6F-25467674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173E8-FB72-010B-6DAF-923FA6674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131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7C149A-B192-432E-2B4E-B6C97EE3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CF7633-01C4-4342-079D-EAB1FC87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F49D44-87BE-1829-64F4-AF1F17C4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900157-A67F-D1FF-8CC8-E3167D6FF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9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59C87E-7290-2424-6409-D1DFDBC06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A2935D-EA4D-814E-0BA3-F6A74278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CF6F0B-CBCD-672D-D713-A88ADB5F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12AAFB-12EC-8EA3-4495-373607760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572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BC84A-2AAD-1C95-D857-BF1C1CF7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3A150-DFA1-2FC8-AC0B-05163975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4AA5EC-2968-323A-83BF-2BA07FA0F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651E5A-42C9-0E40-84F8-228EF733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CEFB74-148D-F006-556F-25799DD4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668F29-DE8F-162C-DBF7-DBDBA477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02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432F6-EE83-B14B-FE31-397D2FD2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A03DE1-67EB-CFB8-3FFC-CBF88C804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66E21B-41F3-B7B0-D3D8-DCCAA171E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366D62-A6A5-13F3-6931-7723BC6B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0FC1C2-77CD-94C3-F2B4-8B9F626B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46E72B-7FC9-982F-76F2-24325AA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472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41700-42B3-8348-3C05-7FEDB6BD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0A3E3F-578B-4D92-421A-C2AB87A3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969D00-8C64-41D8-2AC9-71B550DB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9F78A-C038-7AEB-BAF0-8EC0B811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435E4-FC1F-88C9-C05A-4804F2C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645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07CB34-92FC-C728-7177-9AC86791A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97EF29-388A-A4CD-5463-11965CB7E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4BFB13-C2E5-A9BD-24C2-D01355ED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155E4-7918-94F8-B7DE-08A9D3BD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4878BD-39BE-6B17-60EC-7DEB825C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106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482E781-25A8-CAFB-83E8-82BF697F0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3934" y="-904240"/>
            <a:ext cx="12784759" cy="7209184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F212C5-B221-E54C-8A51-BBDBD9C7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AE9E2-3784-8933-E2EF-3B39B525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89C5CAE-B4E4-C5D0-6B64-8F21C2FB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90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85F070-ABF7-F54A-964E-4EFAE15DF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10000"/>
                    </a14:imgEffect>
                  </a14:imgLayer>
                </a14:imgProps>
              </a:ext>
            </a:extLst>
          </a:blip>
          <a:srcRect b="5249"/>
          <a:stretch/>
        </p:blipFill>
        <p:spPr>
          <a:xfrm>
            <a:off x="-283155" y="-510209"/>
            <a:ext cx="12782060" cy="68293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A29E07-DD01-DB98-0FB4-9CEFA6D1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02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Porsche Next T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4BF156-72F4-B72C-2B95-A007C8D0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EE9ABE-0B10-83F6-D08A-D1C3DFC04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95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3DFDC46-B772-6BF9-08C6-7A2C726AE6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06962"/>
            <a:ext cx="12274378" cy="6921386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7B4054-CF3F-974D-67B7-13F692EF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0" y="-324088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Porsche Next TT"/>
              </a:defRPr>
            </a:lvl1pPr>
          </a:lstStyle>
          <a:p>
            <a:pPr algn="l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E075A-0A11-0FC2-0E88-DE59E0CA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349"/>
            <a:ext cx="10515600" cy="4351338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77F463-BFD4-B77B-8C15-69E7EB53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0587CE-4E96-CD8E-6506-5318550B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41E2A-19B3-B4A2-094C-22FFBB8E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89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3856A-6632-5441-7792-4C9DDF5D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62F7A8-1E80-46B0-1677-66EADDF65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401482-F251-11FF-987D-45A296BB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1ADB7-8C07-A020-FBE7-98EDAF0F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4F3068-815F-C0AB-B6F5-7EA5314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99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88334-8AC7-DE08-9BD3-C58C1F5C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4D9398-3E86-3B9E-A2A4-D93B99111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E38DFC-4D22-2424-A672-5C2070839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7E6BC3-BF89-0B0C-8063-DA100274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E0FAC9-971B-ABEC-A98C-69BFEB68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D13E2-8BFA-4963-F22D-179FD990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03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482E781-25A8-CAFB-83E8-82BF697F0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3935" y="-808507"/>
            <a:ext cx="12614988" cy="711345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2893B-D970-0D3B-FF2F-DD4C71AF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67677"/>
            <a:ext cx="5157787" cy="823912"/>
          </a:xfrm>
          <a:solidFill>
            <a:schemeClr val="bg1">
              <a:alpha val="70000"/>
            </a:schemeClr>
          </a:solidFill>
          <a:effectLst/>
        </p:spPr>
        <p:txBody>
          <a:bodyPr anchor="b"/>
          <a:lstStyle>
            <a:lvl1pPr marL="0" indent="0">
              <a:buNone/>
              <a:defRPr sz="2400" b="1">
                <a:latin typeface="Porsche Next T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6191C6-3E6B-245D-2DA4-8B666415C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1589"/>
            <a:ext cx="5157787" cy="3684588"/>
          </a:xfrm>
          <a:solidFill>
            <a:schemeClr val="bg1">
              <a:alpha val="70000"/>
            </a:schemeClr>
          </a:solidFill>
          <a:effectLst/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E61AE6-5992-21AD-F629-9D81AB204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67677"/>
            <a:ext cx="5183188" cy="823912"/>
          </a:xfrm>
          <a:solidFill>
            <a:schemeClr val="bg1">
              <a:alpha val="70000"/>
            </a:schemeClr>
          </a:solidFill>
          <a:effectLst/>
        </p:spPr>
        <p:txBody>
          <a:bodyPr anchor="b"/>
          <a:lstStyle>
            <a:lvl1pPr marL="0" indent="0">
              <a:buNone/>
              <a:defRPr sz="2400" b="1">
                <a:latin typeface="Porsche Next T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BD9A08E-9450-D831-2B8D-46467016B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91589"/>
            <a:ext cx="5183188" cy="3684588"/>
          </a:xfrm>
          <a:solidFill>
            <a:schemeClr val="bg1">
              <a:alpha val="70000"/>
            </a:schemeClr>
          </a:solidFill>
          <a:effectLst/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F212C5-B221-E54C-8A51-BBDBD9C7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AE9E2-3784-8933-E2EF-3B39B525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89C5CAE-B4E4-C5D0-6B64-8F21C2FB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5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578AD54-75C3-D244-6FB0-4DF61A16E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15000"/>
                    </a14:imgEffect>
                  </a14:imgLayer>
                </a14:imgProps>
              </a:ext>
            </a:extLst>
          </a:blip>
          <a:srcRect t="19794" b="15117"/>
          <a:stretch/>
        </p:blipFill>
        <p:spPr>
          <a:xfrm>
            <a:off x="1" y="19363"/>
            <a:ext cx="12192000" cy="44748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491F2C-0F3E-2AA2-D57B-CBF868CE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249C8-2BCB-4307-BBF4-0B981876B959}" type="datetimeFigureOut">
              <a:rPr lang="de-DE" smtClean="0"/>
              <a:t>01.02.24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EF68D5-F10D-1775-7C96-6E775855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28F9FC-2ACD-BA33-770E-E84928F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9875FC9-2C74-06E9-EC2F-83436B8C3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2" y="4157221"/>
            <a:ext cx="11510128" cy="2092750"/>
          </a:xfrm>
          <a:solidFill>
            <a:schemeClr val="bg1"/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2969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B02C192-C10F-96EF-4139-CA7C191E7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15" y="-556176"/>
            <a:ext cx="12161970" cy="68580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FB76-B585-C266-DF61-BB04BE79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CFE7F-074E-E9C5-E1D4-6C9D31CD22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420C460-167D-2141-7F0E-E136C2127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176"/>
            <a:ext cx="10515600" cy="5079511"/>
          </a:xfrm>
          <a:solidFill>
            <a:schemeClr val="bg1">
              <a:alpha val="83000"/>
            </a:schemeClr>
          </a:solidFill>
        </p:spPr>
        <p:txBody>
          <a:bodyPr/>
          <a:lstStyle>
            <a:lvl1pPr>
              <a:defRPr>
                <a:latin typeface="Porsche Next TT"/>
              </a:defRPr>
            </a:lvl1pPr>
            <a:lvl2pPr>
              <a:defRPr>
                <a:latin typeface="Porsche Next TT"/>
              </a:defRPr>
            </a:lvl2pPr>
            <a:lvl3pPr>
              <a:defRPr>
                <a:latin typeface="Porsche Next TT"/>
              </a:defRPr>
            </a:lvl3pPr>
            <a:lvl4pPr>
              <a:defRPr>
                <a:latin typeface="Porsche Next TT"/>
              </a:defRPr>
            </a:lvl4pPr>
            <a:lvl5pPr>
              <a:defRPr>
                <a:latin typeface="Porsche Next T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8721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B07F4A-C18F-B7D2-AEDD-C9B734CD0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-556176"/>
            <a:ext cx="1216197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C6FD2-7292-C575-3EE7-DBC895BE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43CEA5-EC15-0C9E-9CED-10560E2B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Capstone Challenge 2024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F1619-C7FA-4770-082C-2CA1E45D9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9C8C0E-69AB-8A21-5E67-DBC189CA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3DC174-5F2E-F349-613B-7474D697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E790F-BF7C-8A1C-AD9A-63066ADCE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b="1">
                <a:solidFill>
                  <a:srgbClr val="000000"/>
                </a:solidFill>
                <a:latin typeface="Porsche Next TT"/>
              </a:rPr>
              <a:t>AI </a:t>
            </a:r>
            <a:r>
              <a:rPr lang="it-IT" b="1" err="1">
                <a:solidFill>
                  <a:srgbClr val="000000"/>
                </a:solidFill>
                <a:latin typeface="Porsche Next TT"/>
              </a:rPr>
              <a:t>Capstone</a:t>
            </a:r>
            <a:r>
              <a:rPr lang="it-IT" b="1">
                <a:solidFill>
                  <a:srgbClr val="000000"/>
                </a:solidFill>
                <a:latin typeface="Porsche Next TT"/>
              </a:rPr>
              <a:t> Challenge 2024 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BDE0E-6878-EB0F-65B0-04340D58F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0D0BF-22C4-4FC4-85B4-ECF2CE14410B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58838B-2341-28E5-B29A-B4300B4F66A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45" y="6450024"/>
            <a:ext cx="2501109" cy="1777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8DCF4D-7CF6-CA7B-212E-35DF76FFBAD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247739" y="6414164"/>
            <a:ext cx="635221" cy="2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48.sv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46.sv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42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E9620-D6C3-16B8-FB06-BAD112627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/>
              <a:t>Capstone Project</a:t>
            </a:r>
            <a:br>
              <a:rPr lang="de-DE"/>
            </a:br>
            <a:r>
              <a:rPr lang="de-DE" sz="2400"/>
              <a:t>Lecture Business Intelligence Systems (BIS)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2D2E64-84F8-3EDD-F103-E78F12236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427" y="4007387"/>
            <a:ext cx="9144000" cy="1271620"/>
          </a:xfrm>
        </p:spPr>
        <p:txBody>
          <a:bodyPr numCol="3">
            <a:normAutofit/>
          </a:bodyPr>
          <a:lstStyle/>
          <a:p>
            <a:r>
              <a:rPr lang="de-DE"/>
              <a:t>        Luisa Sophie Barth</a:t>
            </a:r>
          </a:p>
          <a:p>
            <a:r>
              <a:rPr lang="de-DE"/>
              <a:t>   Katrin Iris Krebs</a:t>
            </a:r>
          </a:p>
          <a:p>
            <a:r>
              <a:rPr lang="de-DE"/>
              <a:t>Duy Vu</a:t>
            </a:r>
          </a:p>
          <a:p>
            <a:r>
              <a:rPr lang="de-DE"/>
              <a:t>Timon Kwade</a:t>
            </a:r>
          </a:p>
          <a:p>
            <a:r>
              <a:rPr lang="de-DE"/>
              <a:t>Jan Frieling</a:t>
            </a:r>
          </a:p>
          <a:p>
            <a:r>
              <a:rPr lang="de-DE"/>
              <a:t>Stefan Stumpf</a:t>
            </a:r>
          </a:p>
        </p:txBody>
      </p:sp>
      <p:pic>
        <p:nvPicPr>
          <p:cNvPr id="4" name="Grafik 3" descr="Ein Bild, das Auto, Fahrzeug, Rad, Landfahrzeug enthält.&#10;&#10;Automatisch generierte Beschreibung">
            <a:extLst>
              <a:ext uri="{FF2B5EF4-FFF2-40B4-BE49-F238E27FC236}">
                <a16:creationId xmlns:a16="http://schemas.microsoft.com/office/drawing/2014/main" id="{04A45835-554B-DB5B-F824-F6AFF4501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r="292"/>
          <a:stretch/>
        </p:blipFill>
        <p:spPr>
          <a:xfrm flipH="1">
            <a:off x="0" y="5888377"/>
            <a:ext cx="3207343" cy="9696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7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1.19844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67723D2D-7FD6-F697-25AA-8218B878F9B9}"/>
              </a:ext>
            </a:extLst>
          </p:cNvPr>
          <p:cNvSpPr/>
          <p:nvPr/>
        </p:nvSpPr>
        <p:spPr>
          <a:xfrm>
            <a:off x="3248657" y="2091010"/>
            <a:ext cx="2870947" cy="410135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rgbClr val="C30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41439B-CD0B-1298-9D8F-932260391135}"/>
              </a:ext>
            </a:extLst>
          </p:cNvPr>
          <p:cNvSpPr txBox="1"/>
          <p:nvPr/>
        </p:nvSpPr>
        <p:spPr>
          <a:xfrm>
            <a:off x="3251939" y="2760975"/>
            <a:ext cx="2870947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22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>
                <a:latin typeface="Porsche Next TT"/>
              </a:rPr>
              <a:t>Hold </a:t>
            </a:r>
            <a:r>
              <a:rPr lang="de-DE" sz="2200" err="1">
                <a:latin typeface="Porsche Next TT"/>
              </a:rPr>
              <a:t>qualified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personnel</a:t>
            </a:r>
            <a:r>
              <a:rPr lang="de-DE" sz="2200">
                <a:latin typeface="Porsche Next TT"/>
              </a:rPr>
              <a:t> &amp; </a:t>
            </a:r>
            <a:r>
              <a:rPr lang="de-DE" sz="2200" err="1">
                <a:latin typeface="Porsche Next TT"/>
              </a:rPr>
              <a:t>Maintaining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the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employee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growth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of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recent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years</a:t>
            </a:r>
            <a:endParaRPr lang="de-DE" sz="22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err="1">
                <a:latin typeface="Porsche Next TT"/>
              </a:rPr>
              <a:t>Invest</a:t>
            </a:r>
            <a:r>
              <a:rPr lang="de-DE" sz="2200">
                <a:latin typeface="Porsche Next TT"/>
              </a:rPr>
              <a:t> in </a:t>
            </a:r>
            <a:r>
              <a:rPr lang="de-DE" sz="2200" err="1">
                <a:latin typeface="Porsche Next TT"/>
              </a:rPr>
              <a:t>production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automation</a:t>
            </a:r>
            <a:endParaRPr lang="de-DE" sz="2200">
              <a:latin typeface="Porsche Next T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FC695E-3C5D-2224-8D91-D2135C7BADA5}"/>
              </a:ext>
            </a:extLst>
          </p:cNvPr>
          <p:cNvSpPr txBox="1"/>
          <p:nvPr/>
        </p:nvSpPr>
        <p:spPr>
          <a:xfrm>
            <a:off x="495300" y="2720787"/>
            <a:ext cx="2870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Maintain</a:t>
            </a:r>
            <a:r>
              <a:rPr lang="de-DE" sz="2400" dirty="0">
                <a:latin typeface="Porsche Next TT"/>
              </a:rPr>
              <a:t> 3 shift </a:t>
            </a:r>
            <a:r>
              <a:rPr lang="de-DE" sz="2400" dirty="0" err="1">
                <a:latin typeface="Porsche Next TT"/>
              </a:rPr>
              <a:t>operation</a:t>
            </a:r>
            <a:endParaRPr lang="de-DE" sz="2400" dirty="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Production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capacity</a:t>
            </a:r>
            <a:r>
              <a:rPr lang="de-DE" sz="2400" dirty="0">
                <a:latin typeface="Porsche Next TT"/>
              </a:rPr>
              <a:t> and </a:t>
            </a:r>
            <a:r>
              <a:rPr lang="de-DE" sz="2400" dirty="0" err="1">
                <a:latin typeface="Porsche Next TT"/>
              </a:rPr>
              <a:t>production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utilization</a:t>
            </a:r>
            <a:endParaRPr lang="de-DE" sz="2400" dirty="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Increase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of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production</a:t>
            </a:r>
            <a:r>
              <a:rPr lang="de-DE" sz="2400" dirty="0">
                <a:latin typeface="Porsche Next TT"/>
              </a:rPr>
              <a:t> possible?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7717AF-F9C8-A21F-8FC9-1CC7579FE9B8}"/>
              </a:ext>
            </a:extLst>
          </p:cNvPr>
          <p:cNvSpPr txBox="1"/>
          <p:nvPr/>
        </p:nvSpPr>
        <p:spPr>
          <a:xfrm>
            <a:off x="6125130" y="2727675"/>
            <a:ext cx="287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Enough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budget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available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for</a:t>
            </a:r>
            <a:r>
              <a:rPr lang="de-DE" sz="2400" dirty="0">
                <a:latin typeface="Porsche Next TT"/>
              </a:rPr>
              <a:t> an </a:t>
            </a:r>
            <a:r>
              <a:rPr lang="de-DE" sz="2400" dirty="0" err="1">
                <a:latin typeface="Porsche Next TT"/>
              </a:rPr>
              <a:t>increase</a:t>
            </a:r>
            <a:r>
              <a:rPr lang="de-DE" sz="2400" dirty="0">
                <a:latin typeface="Porsche Next TT"/>
              </a:rPr>
              <a:t> in </a:t>
            </a:r>
            <a:r>
              <a:rPr lang="de-DE" sz="2400" dirty="0" err="1">
                <a:latin typeface="Porsche Next TT"/>
              </a:rPr>
              <a:t>order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input</a:t>
            </a:r>
            <a:r>
              <a:rPr lang="de-DE" sz="2400" dirty="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Adapt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financial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planning</a:t>
            </a:r>
            <a:endParaRPr lang="de-DE" sz="2400" dirty="0">
              <a:latin typeface="Porsche Next T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84CE70-892B-0201-DDDF-FA4F9B6ACB33}"/>
              </a:ext>
            </a:extLst>
          </p:cNvPr>
          <p:cNvSpPr txBox="1"/>
          <p:nvPr/>
        </p:nvSpPr>
        <p:spPr>
          <a:xfrm>
            <a:off x="9008401" y="2675966"/>
            <a:ext cx="2870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Porsche Next TT"/>
              </a:rPr>
              <a:t>New </a:t>
            </a:r>
            <a:r>
              <a:rPr lang="de-DE" sz="2400" dirty="0" err="1">
                <a:latin typeface="Porsche Next TT"/>
              </a:rPr>
              <a:t>product</a:t>
            </a:r>
            <a:r>
              <a:rPr lang="de-DE" sz="2400" dirty="0">
                <a:latin typeface="Porsche Next TT"/>
              </a:rPr>
              <a:t> launch </a:t>
            </a:r>
            <a:r>
              <a:rPr lang="de-DE" sz="2400" dirty="0" err="1">
                <a:latin typeface="Porsche Next TT"/>
              </a:rPr>
              <a:t>or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model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adjustments</a:t>
            </a:r>
            <a:endParaRPr lang="de-DE" sz="2400" dirty="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Porsche Next TT"/>
              </a:rPr>
              <a:t>Could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features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be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transferred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to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other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vehicle</a:t>
            </a:r>
            <a:r>
              <a:rPr lang="de-DE" sz="2400" dirty="0">
                <a:latin typeface="Porsche Next TT"/>
              </a:rPr>
              <a:t> </a:t>
            </a:r>
            <a:r>
              <a:rPr lang="de-DE" sz="2400" dirty="0" err="1">
                <a:latin typeface="Porsche Next TT"/>
              </a:rPr>
              <a:t>groups</a:t>
            </a:r>
            <a:r>
              <a:rPr lang="de-DE" sz="2400" dirty="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latin typeface="Porsche Next T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4CB1C98-99E6-E17E-7343-D4B070155A7E}"/>
              </a:ext>
            </a:extLst>
          </p:cNvPr>
          <p:cNvSpPr/>
          <p:nvPr/>
        </p:nvSpPr>
        <p:spPr>
          <a:xfrm>
            <a:off x="6248068" y="2017058"/>
            <a:ext cx="6347469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AD331A5F-962F-7CCE-54A9-CD5F477E3405}"/>
              </a:ext>
            </a:extLst>
          </p:cNvPr>
          <p:cNvSpPr/>
          <p:nvPr/>
        </p:nvSpPr>
        <p:spPr>
          <a:xfrm>
            <a:off x="3976159" y="1311084"/>
            <a:ext cx="1418665" cy="1385047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C30D3E"/>
            </a:solidFill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 descr="Büromitarbeiterin Silhouette">
            <a:extLst>
              <a:ext uri="{FF2B5EF4-FFF2-40B4-BE49-F238E27FC236}">
                <a16:creationId xmlns:a16="http://schemas.microsoft.com/office/drawing/2014/main" id="{C9A62A0E-CFEA-22A0-4ADC-EADF09BA4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6168" y="1629324"/>
            <a:ext cx="750794" cy="750794"/>
          </a:xfrm>
          <a:prstGeom prst="rect">
            <a:avLst/>
          </a:prstGeom>
        </p:spPr>
      </p:pic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1D08713D-82AA-3CA8-3ACC-AF1477A33099}"/>
              </a:ext>
            </a:extLst>
          </p:cNvPr>
          <p:cNvSpPr/>
          <p:nvPr/>
        </p:nvSpPr>
        <p:spPr>
          <a:xfrm>
            <a:off x="6815419" y="1290919"/>
            <a:ext cx="1418665" cy="138504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Bank Silhouette">
            <a:extLst>
              <a:ext uri="{FF2B5EF4-FFF2-40B4-BE49-F238E27FC236}">
                <a16:creationId xmlns:a16="http://schemas.microsoft.com/office/drawing/2014/main" id="{6C74989B-05C2-2E99-4F8B-DD1E8C24D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5755" y="1590908"/>
            <a:ext cx="764400" cy="764400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2AA9CEF-A707-BDE6-DE39-F63D055BDCBD}"/>
              </a:ext>
            </a:extLst>
          </p:cNvPr>
          <p:cNvGrpSpPr/>
          <p:nvPr/>
        </p:nvGrpSpPr>
        <p:grpSpPr>
          <a:xfrm>
            <a:off x="9697572" y="1317809"/>
            <a:ext cx="1418665" cy="1385047"/>
            <a:chOff x="9697572" y="1317809"/>
            <a:chExt cx="1418665" cy="1385047"/>
          </a:xfrm>
        </p:grpSpPr>
        <p:sp>
          <p:nvSpPr>
            <p:cNvPr id="11" name="Flussdiagramm: Verbinder 10">
              <a:extLst>
                <a:ext uri="{FF2B5EF4-FFF2-40B4-BE49-F238E27FC236}">
                  <a16:creationId xmlns:a16="http://schemas.microsoft.com/office/drawing/2014/main" id="{8E33B885-A061-C506-B8A6-DBFBF8EEA1C2}"/>
                </a:ext>
              </a:extLst>
            </p:cNvPr>
            <p:cNvSpPr/>
            <p:nvPr/>
          </p:nvSpPr>
          <p:spPr>
            <a:xfrm>
              <a:off x="9697572" y="1317809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 descr="Cabriolet Silhouette">
              <a:extLst>
                <a:ext uri="{FF2B5EF4-FFF2-40B4-BE49-F238E27FC236}">
                  <a16:creationId xmlns:a16="http://schemas.microsoft.com/office/drawing/2014/main" id="{3828C857-EAB0-D842-7BEE-2F287CEC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55295" y="1546407"/>
              <a:ext cx="914400" cy="914400"/>
            </a:xfrm>
            <a:prstGeom prst="rect">
              <a:avLst/>
            </a:prstGeom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B1B745D5-C6D1-64C7-2D9B-2371FDD1C306}"/>
              </a:ext>
            </a:extLst>
          </p:cNvPr>
          <p:cNvSpPr/>
          <p:nvPr/>
        </p:nvSpPr>
        <p:spPr>
          <a:xfrm>
            <a:off x="-1" y="1993752"/>
            <a:ext cx="3098653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#</a:t>
            </a:r>
          </a:p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B0DDBF-0610-D5DC-3F2B-140E05D702A2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Data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Action</a:t>
            </a:r>
          </a:p>
        </p:txBody>
      </p:sp>
      <p:sp>
        <p:nvSpPr>
          <p:cNvPr id="5" name="Flussdiagramm: Verbinder 7">
            <a:extLst>
              <a:ext uri="{FF2B5EF4-FFF2-40B4-BE49-F238E27FC236}">
                <a16:creationId xmlns:a16="http://schemas.microsoft.com/office/drawing/2014/main" id="{EFE5F5B3-3CFD-345D-FD9D-353C88A2C242}"/>
              </a:ext>
            </a:extLst>
          </p:cNvPr>
          <p:cNvSpPr/>
          <p:nvPr/>
        </p:nvSpPr>
        <p:spPr>
          <a:xfrm>
            <a:off x="1075765" y="1317811"/>
            <a:ext cx="1418665" cy="138504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Produktion Silhouette">
            <a:extLst>
              <a:ext uri="{FF2B5EF4-FFF2-40B4-BE49-F238E27FC236}">
                <a16:creationId xmlns:a16="http://schemas.microsoft.com/office/drawing/2014/main" id="{F939BD33-484E-6328-134B-5C9A85150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9713" y="1570736"/>
            <a:ext cx="824916" cy="8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67723D2D-7FD6-F697-25AA-8218B878F9B9}"/>
              </a:ext>
            </a:extLst>
          </p:cNvPr>
          <p:cNvSpPr/>
          <p:nvPr/>
        </p:nvSpPr>
        <p:spPr>
          <a:xfrm>
            <a:off x="6092689" y="2091010"/>
            <a:ext cx="2870947" cy="410135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rgbClr val="C30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41439B-CD0B-1298-9D8F-932260391135}"/>
              </a:ext>
            </a:extLst>
          </p:cNvPr>
          <p:cNvSpPr txBox="1"/>
          <p:nvPr/>
        </p:nvSpPr>
        <p:spPr>
          <a:xfrm>
            <a:off x="3251939" y="2760975"/>
            <a:ext cx="2870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Enough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skilled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workers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>
                <a:latin typeface="Porsche Next TT"/>
              </a:rPr>
              <a:t>(Re)</a:t>
            </a:r>
            <a:r>
              <a:rPr lang="de-DE" sz="2400" err="1">
                <a:latin typeface="Porsche Next TT"/>
              </a:rPr>
              <a:t>new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contracts</a:t>
            </a:r>
            <a:endParaRPr lang="de-DE" sz="2400">
              <a:latin typeface="Porsche Next TT"/>
            </a:endParaRPr>
          </a:p>
          <a:p>
            <a:endParaRPr lang="de-DE" sz="2400">
              <a:latin typeface="Porsche Next T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FC695E-3C5D-2224-8D91-D2135C7BADA5}"/>
              </a:ext>
            </a:extLst>
          </p:cNvPr>
          <p:cNvSpPr txBox="1"/>
          <p:nvPr/>
        </p:nvSpPr>
        <p:spPr>
          <a:xfrm>
            <a:off x="495300" y="2720787"/>
            <a:ext cx="2870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Maintain</a:t>
            </a:r>
            <a:r>
              <a:rPr lang="de-DE" sz="2400">
                <a:latin typeface="Porsche Next TT"/>
              </a:rPr>
              <a:t> 3 shift </a:t>
            </a:r>
            <a:r>
              <a:rPr lang="de-DE" sz="2400" err="1">
                <a:latin typeface="Porsche Next TT"/>
              </a:rPr>
              <a:t>operation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capacity</a:t>
            </a:r>
            <a:r>
              <a:rPr lang="de-DE" sz="2400">
                <a:latin typeface="Porsche Next TT"/>
              </a:rPr>
              <a:t> and </a:t>
            </a: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utilization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Increase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of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possible?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7717AF-F9C8-A21F-8FC9-1CC7579FE9B8}"/>
              </a:ext>
            </a:extLst>
          </p:cNvPr>
          <p:cNvSpPr txBox="1"/>
          <p:nvPr/>
        </p:nvSpPr>
        <p:spPr>
          <a:xfrm>
            <a:off x="6125130" y="2727675"/>
            <a:ext cx="287094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err="1">
                <a:latin typeface="Porsche Next TT"/>
              </a:rPr>
              <a:t>Invest</a:t>
            </a:r>
            <a:r>
              <a:rPr lang="de-DE" sz="2200">
                <a:latin typeface="Porsche Next TT"/>
              </a:rPr>
              <a:t> in R&amp;D </a:t>
            </a:r>
            <a:r>
              <a:rPr lang="de-DE" sz="2200" err="1">
                <a:latin typeface="Porsche Next TT"/>
              </a:rPr>
              <a:t>of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model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to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maintain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stronger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upward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trend</a:t>
            </a:r>
            <a:endParaRPr lang="de-DE" sz="2200">
              <a:latin typeface="Porsche Next T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84CE70-892B-0201-DDDF-FA4F9B6ACB33}"/>
              </a:ext>
            </a:extLst>
          </p:cNvPr>
          <p:cNvSpPr txBox="1"/>
          <p:nvPr/>
        </p:nvSpPr>
        <p:spPr>
          <a:xfrm>
            <a:off x="9008401" y="2675966"/>
            <a:ext cx="2870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>
                <a:latin typeface="Porsche Next TT"/>
              </a:rPr>
              <a:t>New </a:t>
            </a:r>
            <a:r>
              <a:rPr lang="de-DE" sz="2400" err="1">
                <a:latin typeface="Porsche Next TT"/>
              </a:rPr>
              <a:t>product</a:t>
            </a:r>
            <a:r>
              <a:rPr lang="de-DE" sz="2400">
                <a:latin typeface="Porsche Next TT"/>
              </a:rPr>
              <a:t> launch </a:t>
            </a:r>
            <a:r>
              <a:rPr lang="de-DE" sz="2400" err="1">
                <a:latin typeface="Porsche Next TT"/>
              </a:rPr>
              <a:t>or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model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adjustments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Could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features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be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transferred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to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other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vehicle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groups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>
              <a:latin typeface="Porsche Next T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4CB1C98-99E6-E17E-7343-D4B070155A7E}"/>
              </a:ext>
            </a:extLst>
          </p:cNvPr>
          <p:cNvSpPr/>
          <p:nvPr/>
        </p:nvSpPr>
        <p:spPr>
          <a:xfrm>
            <a:off x="9109544" y="2017058"/>
            <a:ext cx="3601904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2AA9CEF-A707-BDE6-DE39-F63D055BDCBD}"/>
              </a:ext>
            </a:extLst>
          </p:cNvPr>
          <p:cNvGrpSpPr/>
          <p:nvPr/>
        </p:nvGrpSpPr>
        <p:grpSpPr>
          <a:xfrm>
            <a:off x="9697572" y="1317809"/>
            <a:ext cx="1418665" cy="1385047"/>
            <a:chOff x="9697572" y="1317809"/>
            <a:chExt cx="1418665" cy="1385047"/>
          </a:xfrm>
        </p:grpSpPr>
        <p:sp>
          <p:nvSpPr>
            <p:cNvPr id="11" name="Flussdiagramm: Verbinder 10">
              <a:extLst>
                <a:ext uri="{FF2B5EF4-FFF2-40B4-BE49-F238E27FC236}">
                  <a16:creationId xmlns:a16="http://schemas.microsoft.com/office/drawing/2014/main" id="{8E33B885-A061-C506-B8A6-DBFBF8EEA1C2}"/>
                </a:ext>
              </a:extLst>
            </p:cNvPr>
            <p:cNvSpPr/>
            <p:nvPr/>
          </p:nvSpPr>
          <p:spPr>
            <a:xfrm>
              <a:off x="9697572" y="1317809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 descr="Cabriolet Silhouette">
              <a:extLst>
                <a:ext uri="{FF2B5EF4-FFF2-40B4-BE49-F238E27FC236}">
                  <a16:creationId xmlns:a16="http://schemas.microsoft.com/office/drawing/2014/main" id="{3828C857-EAB0-D842-7BEE-2F287CEC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5295" y="1546407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38DD14E9-147B-27A8-2BC2-EAF5CA69F20B}"/>
              </a:ext>
            </a:extLst>
          </p:cNvPr>
          <p:cNvSpPr/>
          <p:nvPr/>
        </p:nvSpPr>
        <p:spPr>
          <a:xfrm>
            <a:off x="0" y="2006504"/>
            <a:ext cx="5925684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964C6D3-8FBA-A876-5E6A-13C4FE96F306}"/>
              </a:ext>
            </a:extLst>
          </p:cNvPr>
          <p:cNvSpPr/>
          <p:nvPr/>
        </p:nvSpPr>
        <p:spPr>
          <a:xfrm>
            <a:off x="1095558" y="1281115"/>
            <a:ext cx="1418665" cy="138504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Produktion Silhouette">
            <a:extLst>
              <a:ext uri="{FF2B5EF4-FFF2-40B4-BE49-F238E27FC236}">
                <a16:creationId xmlns:a16="http://schemas.microsoft.com/office/drawing/2014/main" id="{E0F42C1B-9289-56C7-65AA-DC12A47C8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9713" y="1570736"/>
            <a:ext cx="824916" cy="82491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8D75B4A-390E-E7AC-F15A-068B8EBBB527}"/>
              </a:ext>
            </a:extLst>
          </p:cNvPr>
          <p:cNvGrpSpPr/>
          <p:nvPr/>
        </p:nvGrpSpPr>
        <p:grpSpPr>
          <a:xfrm>
            <a:off x="3957918" y="1297652"/>
            <a:ext cx="1418665" cy="1385047"/>
            <a:chOff x="3957918" y="1297652"/>
            <a:chExt cx="1418665" cy="1385047"/>
          </a:xfrm>
        </p:grpSpPr>
        <p:sp>
          <p:nvSpPr>
            <p:cNvPr id="9" name="Flussdiagramm: Verbinder 8">
              <a:extLst>
                <a:ext uri="{FF2B5EF4-FFF2-40B4-BE49-F238E27FC236}">
                  <a16:creationId xmlns:a16="http://schemas.microsoft.com/office/drawing/2014/main" id="{5722C54C-3874-E48B-BAE5-EB145F2DE73F}"/>
                </a:ext>
              </a:extLst>
            </p:cNvPr>
            <p:cNvSpPr/>
            <p:nvPr/>
          </p:nvSpPr>
          <p:spPr>
            <a:xfrm>
              <a:off x="3957918" y="1297652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Büromitarbeiterin Silhouette">
              <a:extLst>
                <a:ext uri="{FF2B5EF4-FFF2-40B4-BE49-F238E27FC236}">
                  <a16:creationId xmlns:a16="http://schemas.microsoft.com/office/drawing/2014/main" id="{C9A62A0E-CFEA-22A0-4ADC-EADF09BA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6168" y="1629324"/>
              <a:ext cx="750794" cy="75079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A376CCF-B3E4-0280-8C25-CAB3DED5DFE2}"/>
              </a:ext>
            </a:extLst>
          </p:cNvPr>
          <p:cNvGrpSpPr/>
          <p:nvPr/>
        </p:nvGrpSpPr>
        <p:grpSpPr>
          <a:xfrm>
            <a:off x="6804379" y="1280584"/>
            <a:ext cx="1418665" cy="1385047"/>
            <a:chOff x="6804379" y="1280584"/>
            <a:chExt cx="1418665" cy="1385047"/>
          </a:xfrm>
        </p:grpSpPr>
        <p:sp>
          <p:nvSpPr>
            <p:cNvPr id="13" name="Flussdiagramm: Verbinder 12">
              <a:extLst>
                <a:ext uri="{FF2B5EF4-FFF2-40B4-BE49-F238E27FC236}">
                  <a16:creationId xmlns:a16="http://schemas.microsoft.com/office/drawing/2014/main" id="{C99D1F78-0733-7BAD-E0E8-64E682EAB233}"/>
                </a:ext>
              </a:extLst>
            </p:cNvPr>
            <p:cNvSpPr/>
            <p:nvPr/>
          </p:nvSpPr>
          <p:spPr>
            <a:xfrm>
              <a:off x="6804379" y="1280584"/>
              <a:ext cx="1418665" cy="1385047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C30D3E"/>
              </a:solidFill>
            </a:ln>
            <a:effectLst>
              <a:outerShdw blurRad="63500" sx="110000" sy="11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Bank Silhouette">
              <a:extLst>
                <a:ext uri="{FF2B5EF4-FFF2-40B4-BE49-F238E27FC236}">
                  <a16:creationId xmlns:a16="http://schemas.microsoft.com/office/drawing/2014/main" id="{6C74989B-05C2-2E99-4F8B-DD1E8C2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5755" y="1590908"/>
              <a:ext cx="764400" cy="76440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B32050D-4BBB-5864-C560-55735D04043B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Data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Action</a:t>
            </a:r>
          </a:p>
        </p:txBody>
      </p:sp>
    </p:spTree>
    <p:extLst>
      <p:ext uri="{BB962C8B-B14F-4D97-AF65-F5344CB8AC3E}">
        <p14:creationId xmlns:p14="http://schemas.microsoft.com/office/powerpoint/2010/main" val="383353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67723D2D-7FD6-F697-25AA-8218B878F9B9}"/>
              </a:ext>
            </a:extLst>
          </p:cNvPr>
          <p:cNvSpPr/>
          <p:nvPr/>
        </p:nvSpPr>
        <p:spPr>
          <a:xfrm>
            <a:off x="9016984" y="2091010"/>
            <a:ext cx="2870947" cy="410135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rgbClr val="C30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41439B-CD0B-1298-9D8F-932260391135}"/>
              </a:ext>
            </a:extLst>
          </p:cNvPr>
          <p:cNvSpPr txBox="1"/>
          <p:nvPr/>
        </p:nvSpPr>
        <p:spPr>
          <a:xfrm>
            <a:off x="3251939" y="2760975"/>
            <a:ext cx="2870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Enough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skilled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workers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>
                <a:latin typeface="Porsche Next TT"/>
              </a:rPr>
              <a:t>(Re)</a:t>
            </a:r>
            <a:r>
              <a:rPr lang="de-DE" sz="2400" err="1">
                <a:latin typeface="Porsche Next TT"/>
              </a:rPr>
              <a:t>new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contracts</a:t>
            </a:r>
            <a:endParaRPr lang="de-DE" sz="2400">
              <a:latin typeface="Porsche Next TT"/>
            </a:endParaRPr>
          </a:p>
          <a:p>
            <a:endParaRPr lang="de-DE" sz="2400">
              <a:latin typeface="Porsche Next T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FC695E-3C5D-2224-8D91-D2135C7BADA5}"/>
              </a:ext>
            </a:extLst>
          </p:cNvPr>
          <p:cNvSpPr txBox="1"/>
          <p:nvPr/>
        </p:nvSpPr>
        <p:spPr>
          <a:xfrm>
            <a:off x="495300" y="2720787"/>
            <a:ext cx="2870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Maintain</a:t>
            </a:r>
            <a:r>
              <a:rPr lang="de-DE" sz="2400">
                <a:latin typeface="Porsche Next TT"/>
              </a:rPr>
              <a:t> 3 shift </a:t>
            </a:r>
            <a:r>
              <a:rPr lang="de-DE" sz="2400" err="1">
                <a:latin typeface="Porsche Next TT"/>
              </a:rPr>
              <a:t>operation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capacity</a:t>
            </a:r>
            <a:r>
              <a:rPr lang="de-DE" sz="2400">
                <a:latin typeface="Porsche Next TT"/>
              </a:rPr>
              <a:t> and </a:t>
            </a: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utilization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Increase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of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production</a:t>
            </a:r>
            <a:r>
              <a:rPr lang="de-DE" sz="2400">
                <a:latin typeface="Porsche Next TT"/>
              </a:rPr>
              <a:t> possible?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7717AF-F9C8-A21F-8FC9-1CC7579FE9B8}"/>
              </a:ext>
            </a:extLst>
          </p:cNvPr>
          <p:cNvSpPr txBox="1"/>
          <p:nvPr/>
        </p:nvSpPr>
        <p:spPr>
          <a:xfrm>
            <a:off x="6125130" y="2727675"/>
            <a:ext cx="287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Enough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budget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available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for</a:t>
            </a:r>
            <a:r>
              <a:rPr lang="de-DE" sz="2400">
                <a:latin typeface="Porsche Next TT"/>
              </a:rPr>
              <a:t> an </a:t>
            </a:r>
            <a:r>
              <a:rPr lang="de-DE" sz="2400" err="1">
                <a:latin typeface="Porsche Next TT"/>
              </a:rPr>
              <a:t>increase</a:t>
            </a:r>
            <a:r>
              <a:rPr lang="de-DE" sz="2400">
                <a:latin typeface="Porsche Next TT"/>
              </a:rPr>
              <a:t> in </a:t>
            </a:r>
            <a:r>
              <a:rPr lang="de-DE" sz="2400" err="1">
                <a:latin typeface="Porsche Next TT"/>
              </a:rPr>
              <a:t>order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input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Adapt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financial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planning</a:t>
            </a:r>
            <a:endParaRPr lang="de-DE" sz="2400">
              <a:latin typeface="Porsche Next T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84CE70-892B-0201-DDDF-FA4F9B6ACB33}"/>
              </a:ext>
            </a:extLst>
          </p:cNvPr>
          <p:cNvSpPr txBox="1"/>
          <p:nvPr/>
        </p:nvSpPr>
        <p:spPr>
          <a:xfrm>
            <a:off x="9008401" y="2675966"/>
            <a:ext cx="28709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>
                <a:latin typeface="Porsche Next TT"/>
              </a:rPr>
              <a:t>Model-</a:t>
            </a:r>
            <a:r>
              <a:rPr lang="de-DE" sz="2200" err="1">
                <a:latin typeface="Porsche Next TT"/>
              </a:rPr>
              <a:t>specific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marketing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to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maintain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the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trend</a:t>
            </a:r>
            <a:endParaRPr lang="de-DE" sz="22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>
                <a:latin typeface="Porsche Next TT"/>
              </a:rPr>
              <a:t>Transfer </a:t>
            </a:r>
            <a:r>
              <a:rPr lang="de-DE" sz="2200" err="1">
                <a:latin typeface="Porsche Next TT"/>
              </a:rPr>
              <a:t>product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features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from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more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strongly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growing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models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to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our</a:t>
            </a:r>
            <a:r>
              <a:rPr lang="de-DE" sz="2200">
                <a:latin typeface="Porsche Next TT"/>
              </a:rPr>
              <a:t> </a:t>
            </a:r>
            <a:r>
              <a:rPr lang="de-DE" sz="2200" err="1">
                <a:latin typeface="Porsche Next TT"/>
              </a:rPr>
              <a:t>model</a:t>
            </a:r>
            <a:endParaRPr lang="de-DE" sz="2200">
              <a:latin typeface="Porsche Next T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4CB1C98-99E6-E17E-7343-D4B070155A7E}"/>
              </a:ext>
            </a:extLst>
          </p:cNvPr>
          <p:cNvSpPr/>
          <p:nvPr/>
        </p:nvSpPr>
        <p:spPr>
          <a:xfrm>
            <a:off x="0" y="2017058"/>
            <a:ext cx="8902688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8D75B4A-390E-E7AC-F15A-068B8EBBB527}"/>
              </a:ext>
            </a:extLst>
          </p:cNvPr>
          <p:cNvGrpSpPr/>
          <p:nvPr/>
        </p:nvGrpSpPr>
        <p:grpSpPr>
          <a:xfrm>
            <a:off x="3957918" y="1297652"/>
            <a:ext cx="1418665" cy="1385047"/>
            <a:chOff x="3957918" y="1297652"/>
            <a:chExt cx="1418665" cy="1385047"/>
          </a:xfrm>
        </p:grpSpPr>
        <p:sp>
          <p:nvSpPr>
            <p:cNvPr id="9" name="Flussdiagramm: Verbinder 8">
              <a:extLst>
                <a:ext uri="{FF2B5EF4-FFF2-40B4-BE49-F238E27FC236}">
                  <a16:creationId xmlns:a16="http://schemas.microsoft.com/office/drawing/2014/main" id="{5722C54C-3874-E48B-BAE5-EB145F2DE73F}"/>
                </a:ext>
              </a:extLst>
            </p:cNvPr>
            <p:cNvSpPr/>
            <p:nvPr/>
          </p:nvSpPr>
          <p:spPr>
            <a:xfrm>
              <a:off x="3957918" y="1297652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Büromitarbeiterin Silhouette">
              <a:extLst>
                <a:ext uri="{FF2B5EF4-FFF2-40B4-BE49-F238E27FC236}">
                  <a16:creationId xmlns:a16="http://schemas.microsoft.com/office/drawing/2014/main" id="{C9A62A0E-CFEA-22A0-4ADC-EADF09BA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6168" y="1629324"/>
              <a:ext cx="750794" cy="750794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111155A-E406-123A-A4CB-15C5170E4CFC}"/>
              </a:ext>
            </a:extLst>
          </p:cNvPr>
          <p:cNvGrpSpPr/>
          <p:nvPr/>
        </p:nvGrpSpPr>
        <p:grpSpPr>
          <a:xfrm>
            <a:off x="6815419" y="1290919"/>
            <a:ext cx="1418665" cy="1385047"/>
            <a:chOff x="6815419" y="1290919"/>
            <a:chExt cx="1418665" cy="1385047"/>
          </a:xfrm>
        </p:grpSpPr>
        <p:sp>
          <p:nvSpPr>
            <p:cNvPr id="10" name="Flussdiagramm: Verbinder 9">
              <a:extLst>
                <a:ext uri="{FF2B5EF4-FFF2-40B4-BE49-F238E27FC236}">
                  <a16:creationId xmlns:a16="http://schemas.microsoft.com/office/drawing/2014/main" id="{1D08713D-82AA-3CA8-3ACC-AF1477A33099}"/>
                </a:ext>
              </a:extLst>
            </p:cNvPr>
            <p:cNvSpPr/>
            <p:nvPr/>
          </p:nvSpPr>
          <p:spPr>
            <a:xfrm>
              <a:off x="6815419" y="1290919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Bank Silhouette">
              <a:extLst>
                <a:ext uri="{FF2B5EF4-FFF2-40B4-BE49-F238E27FC236}">
                  <a16:creationId xmlns:a16="http://schemas.microsoft.com/office/drawing/2014/main" id="{6C74989B-05C2-2E99-4F8B-DD1E8C2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5755" y="1590908"/>
              <a:ext cx="764400" cy="7644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DAED6C8-8915-8878-7143-1F0BA1609941}"/>
              </a:ext>
            </a:extLst>
          </p:cNvPr>
          <p:cNvGrpSpPr/>
          <p:nvPr/>
        </p:nvGrpSpPr>
        <p:grpSpPr>
          <a:xfrm>
            <a:off x="9695719" y="1290670"/>
            <a:ext cx="1418665" cy="1385047"/>
            <a:chOff x="9695719" y="1290670"/>
            <a:chExt cx="1418665" cy="1385047"/>
          </a:xfrm>
        </p:grpSpPr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6A5608D0-7186-316C-5AB3-57F3EFB88AEF}"/>
                </a:ext>
              </a:extLst>
            </p:cNvPr>
            <p:cNvSpPr/>
            <p:nvPr/>
          </p:nvSpPr>
          <p:spPr>
            <a:xfrm>
              <a:off x="9695719" y="1290670"/>
              <a:ext cx="1418665" cy="1385047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C30D3E"/>
              </a:solidFill>
            </a:ln>
            <a:effectLst>
              <a:outerShdw blurRad="63500" sx="110000" sy="11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 descr="Cabriolet Silhouette">
              <a:extLst>
                <a:ext uri="{FF2B5EF4-FFF2-40B4-BE49-F238E27FC236}">
                  <a16:creationId xmlns:a16="http://schemas.microsoft.com/office/drawing/2014/main" id="{3828C857-EAB0-D842-7BEE-2F287CEC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55295" y="1546407"/>
              <a:ext cx="914400" cy="914400"/>
            </a:xfrm>
            <a:prstGeom prst="rect">
              <a:avLst/>
            </a:prstGeom>
          </p:spPr>
        </p:pic>
      </p:grp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210E5715-E053-5BED-A80D-E6310AA1DF9B}"/>
              </a:ext>
            </a:extLst>
          </p:cNvPr>
          <p:cNvSpPr/>
          <p:nvPr/>
        </p:nvSpPr>
        <p:spPr>
          <a:xfrm>
            <a:off x="1077616" y="1281115"/>
            <a:ext cx="1418665" cy="138504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Produktion Silhouette">
            <a:extLst>
              <a:ext uri="{FF2B5EF4-FFF2-40B4-BE49-F238E27FC236}">
                <a16:creationId xmlns:a16="http://schemas.microsoft.com/office/drawing/2014/main" id="{12B88E2D-B1BF-A99C-2F75-253D1C4E6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1771" y="1570736"/>
            <a:ext cx="824916" cy="8249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3C0B22-6465-2023-3578-CC217BCA553F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Data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Action</a:t>
            </a:r>
          </a:p>
        </p:txBody>
      </p:sp>
    </p:spTree>
    <p:extLst>
      <p:ext uri="{BB962C8B-B14F-4D97-AF65-F5344CB8AC3E}">
        <p14:creationId xmlns:p14="http://schemas.microsoft.com/office/powerpoint/2010/main" val="71344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51066-EC21-4BEA-44DB-02DB13FF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141" y="266857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err="1"/>
              <a:t>We</a:t>
            </a:r>
            <a:r>
              <a:rPr lang="de-DE" sz="3200"/>
              <a:t> </a:t>
            </a:r>
            <a:r>
              <a:rPr lang="de-DE" sz="3200" err="1"/>
              <a:t>arrived</a:t>
            </a:r>
            <a:r>
              <a:rPr lang="de-DE" sz="3200"/>
              <a:t> </a:t>
            </a:r>
            <a:r>
              <a:rPr lang="de-DE" sz="3200" err="1"/>
              <a:t>safely</a:t>
            </a:r>
            <a:r>
              <a:rPr lang="de-DE" sz="3200"/>
              <a:t> at </a:t>
            </a:r>
            <a:r>
              <a:rPr lang="de-DE" sz="3200" err="1"/>
              <a:t>the</a:t>
            </a:r>
            <a:r>
              <a:rPr lang="de-DE" sz="3200"/>
              <a:t> end!</a:t>
            </a:r>
            <a:br>
              <a:rPr lang="de-DE" sz="3200"/>
            </a:br>
            <a:r>
              <a:rPr lang="de-DE" sz="3200" err="1"/>
              <a:t>We</a:t>
            </a:r>
            <a:r>
              <a:rPr lang="de-DE" sz="3200"/>
              <a:t> </a:t>
            </a:r>
            <a:r>
              <a:rPr lang="de-DE" sz="3200" err="1"/>
              <a:t>wish</a:t>
            </a:r>
            <a:r>
              <a:rPr lang="de-DE" sz="3200"/>
              <a:t> </a:t>
            </a:r>
            <a:r>
              <a:rPr lang="de-DE" sz="3200" err="1"/>
              <a:t>you</a:t>
            </a:r>
            <a:r>
              <a:rPr lang="de-DE" sz="3200"/>
              <a:t> a </a:t>
            </a:r>
            <a:r>
              <a:rPr lang="de-DE" sz="3200" err="1"/>
              <a:t>good</a:t>
            </a:r>
            <a:r>
              <a:rPr lang="de-DE" sz="3200"/>
              <a:t> </a:t>
            </a:r>
            <a:r>
              <a:rPr lang="de-DE" sz="3200" err="1"/>
              <a:t>ride</a:t>
            </a:r>
            <a:r>
              <a:rPr lang="de-DE" sz="3200"/>
              <a:t> </a:t>
            </a:r>
            <a:r>
              <a:rPr lang="de-DE" sz="3200" err="1"/>
              <a:t>home</a:t>
            </a:r>
            <a:br>
              <a:rPr lang="de-DE" sz="3200"/>
            </a:br>
            <a:r>
              <a:rPr lang="de-DE" sz="3200"/>
              <a:t>(after </a:t>
            </a:r>
            <a:r>
              <a:rPr lang="de-DE" sz="3200" err="1"/>
              <a:t>the</a:t>
            </a:r>
            <a:r>
              <a:rPr lang="de-DE" sz="3200"/>
              <a:t> </a:t>
            </a:r>
            <a:r>
              <a:rPr lang="de-DE" sz="3200" err="1"/>
              <a:t>next</a:t>
            </a:r>
            <a:r>
              <a:rPr lang="de-DE" sz="3200"/>
              <a:t> 2 </a:t>
            </a:r>
            <a:r>
              <a:rPr lang="de-DE" sz="3200" err="1"/>
              <a:t>groups</a:t>
            </a:r>
            <a:r>
              <a:rPr lang="de-DE" sz="3200"/>
              <a:t>)!</a:t>
            </a:r>
          </a:p>
        </p:txBody>
      </p:sp>
      <p:pic>
        <p:nvPicPr>
          <p:cNvPr id="3" name="Grafik 2" descr="Ein Bild, das Auto, Fahrzeug, Rad, Landfahrzeug enthält.&#10;&#10;Automatisch generierte Beschreibung">
            <a:extLst>
              <a:ext uri="{FF2B5EF4-FFF2-40B4-BE49-F238E27FC236}">
                <a16:creationId xmlns:a16="http://schemas.microsoft.com/office/drawing/2014/main" id="{618547F5-CDFB-393B-5D4B-C8398C779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r="292"/>
          <a:stretch/>
        </p:blipFill>
        <p:spPr>
          <a:xfrm flipH="1">
            <a:off x="-3767328" y="5888377"/>
            <a:ext cx="3207343" cy="9696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8659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0.00139 L 0.3095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8568-B967-7863-CA6D-3A7B4615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42FA-DAD7-0D45-560B-0197BDA3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Approach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C01C2C-C175-DFFF-C43F-E541A5A08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20" y="1284348"/>
            <a:ext cx="4196549" cy="1140069"/>
          </a:xfrm>
        </p:spPr>
        <p:txBody>
          <a:bodyPr>
            <a:normAutofit/>
          </a:bodyPr>
          <a:lstStyle/>
          <a:p>
            <a:r>
              <a:rPr lang="en-GB" sz="2200" dirty="0"/>
              <a:t>High predictive accuracy</a:t>
            </a:r>
          </a:p>
          <a:p>
            <a:r>
              <a:rPr lang="en-GB" sz="2200" dirty="0"/>
              <a:t>Handles missing data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816AD4-4180-96C2-8D5B-4A70C93431F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73974" y="1298219"/>
            <a:ext cx="4196548" cy="1140069"/>
          </a:xfrm>
        </p:spPr>
        <p:txBody>
          <a:bodyPr>
            <a:normAutofit/>
          </a:bodyPr>
          <a:lstStyle/>
          <a:p>
            <a:r>
              <a:rPr lang="en-GB" sz="2200"/>
              <a:t>Longer training time</a:t>
            </a:r>
          </a:p>
          <a:p>
            <a:r>
              <a:rPr lang="en-GB" sz="2200"/>
              <a:t>Time-consuming parameter tuning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0B23DE-A2B4-CC89-0A24-63048D9809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3529" y="2871267"/>
            <a:ext cx="4196549" cy="1140069"/>
          </a:xfrm>
        </p:spPr>
        <p:txBody>
          <a:bodyPr>
            <a:normAutofit/>
          </a:bodyPr>
          <a:lstStyle/>
          <a:p>
            <a:r>
              <a:rPr lang="en-GB" sz="2200" dirty="0"/>
              <a:t>Automatic seasonality detection</a:t>
            </a:r>
          </a:p>
          <a:p>
            <a:r>
              <a:rPr lang="en-GB" sz="2200" dirty="0"/>
              <a:t>Intuitive parameter tuning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CA36CEF-86CB-538F-DA2B-1244972798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66983" y="2885138"/>
            <a:ext cx="4196548" cy="1140069"/>
          </a:xfrm>
        </p:spPr>
        <p:txBody>
          <a:bodyPr>
            <a:normAutofit/>
          </a:bodyPr>
          <a:lstStyle/>
          <a:p>
            <a:r>
              <a:rPr lang="en-GB" sz="2200"/>
              <a:t>No handling of complex features</a:t>
            </a:r>
          </a:p>
          <a:p>
            <a:r>
              <a:rPr lang="en-GB" sz="2200"/>
              <a:t>Long-term data sets needed</a:t>
            </a:r>
          </a:p>
          <a:p>
            <a:endParaRPr lang="en-GB" sz="220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8ED63F6-563F-7CED-0BCF-7D53C99AE60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3529" y="4418906"/>
            <a:ext cx="4196549" cy="1140069"/>
          </a:xfrm>
        </p:spPr>
        <p:txBody>
          <a:bodyPr>
            <a:normAutofit/>
          </a:bodyPr>
          <a:lstStyle/>
          <a:p>
            <a:r>
              <a:rPr lang="en-GB" sz="2200"/>
              <a:t>Long-term forecasting possible </a:t>
            </a:r>
          </a:p>
          <a:p>
            <a:r>
              <a:rPr lang="en-GB" sz="2200"/>
              <a:t>Handles (non-) seasonal components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6AC0A5-950F-C284-E217-81E9DD86C30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166983" y="4432777"/>
            <a:ext cx="4196548" cy="1140069"/>
          </a:xfrm>
        </p:spPr>
        <p:txBody>
          <a:bodyPr>
            <a:normAutofit/>
          </a:bodyPr>
          <a:lstStyle/>
          <a:p>
            <a:r>
              <a:rPr lang="en-GB" sz="2200"/>
              <a:t>Manual engineering for complex features may be required</a:t>
            </a:r>
          </a:p>
          <a:p>
            <a:r>
              <a:rPr lang="en-GB" sz="2200"/>
              <a:t>Need consistent time series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937F2C9-EAE8-D1DC-3D19-5136B677C18D}"/>
              </a:ext>
            </a:extLst>
          </p:cNvPr>
          <p:cNvGrpSpPr/>
          <p:nvPr/>
        </p:nvGrpSpPr>
        <p:grpSpPr>
          <a:xfrm>
            <a:off x="9756231" y="1318809"/>
            <a:ext cx="2016232" cy="1095996"/>
            <a:chOff x="6450260" y="1417895"/>
            <a:chExt cx="2016232" cy="109599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6CBF442-B179-2CC8-6244-4ED9AD774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260" y="1417895"/>
              <a:ext cx="2016232" cy="1095996"/>
            </a:xfrm>
            <a:prstGeom prst="rect">
              <a:avLst/>
            </a:prstGeom>
          </p:spPr>
        </p:pic>
        <p:pic>
          <p:nvPicPr>
            <p:cNvPr id="16" name="Grafik 15" descr="Ein Bild, das Schrift, Grafiken, Text, Logo enthält.&#10;&#10;Automatisch generierte Beschreibung">
              <a:extLst>
                <a:ext uri="{FF2B5EF4-FFF2-40B4-BE49-F238E27FC236}">
                  <a16:creationId xmlns:a16="http://schemas.microsoft.com/office/drawing/2014/main" id="{06A8D88D-278D-5BB1-893C-02BA99B4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918" y="1664772"/>
              <a:ext cx="795623" cy="306159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C4FD271-7A6F-C0F1-FDA7-7CB4137597D8}"/>
              </a:ext>
            </a:extLst>
          </p:cNvPr>
          <p:cNvGrpSpPr/>
          <p:nvPr/>
        </p:nvGrpSpPr>
        <p:grpSpPr>
          <a:xfrm>
            <a:off x="9802360" y="2946909"/>
            <a:ext cx="2016232" cy="1095996"/>
            <a:chOff x="8693662" y="1435797"/>
            <a:chExt cx="2016232" cy="1095996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0A391E2-888D-6810-3D49-438A50FC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3662" y="1435797"/>
              <a:ext cx="2016232" cy="1095996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EEBA23A-AA66-2837-7E6E-CD55B044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52081" y="1638070"/>
              <a:ext cx="1172588" cy="219861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039F284-832C-EE8D-949C-79AD02CCCFF3}"/>
              </a:ext>
            </a:extLst>
          </p:cNvPr>
          <p:cNvGrpSpPr/>
          <p:nvPr/>
        </p:nvGrpSpPr>
        <p:grpSpPr>
          <a:xfrm>
            <a:off x="9895323" y="4428576"/>
            <a:ext cx="2016232" cy="1095996"/>
            <a:chOff x="9904402" y="1917434"/>
            <a:chExt cx="2016232" cy="1095996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9ECB510-9E09-E94C-D74F-23D8FEED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4402" y="1917434"/>
              <a:ext cx="2016232" cy="109599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5D8585C-024F-F739-04E4-0991359BA3B6}"/>
                </a:ext>
              </a:extLst>
            </p:cNvPr>
            <p:cNvSpPr txBox="1"/>
            <p:nvPr/>
          </p:nvSpPr>
          <p:spPr>
            <a:xfrm>
              <a:off x="10398367" y="2113083"/>
              <a:ext cx="1169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rsche Next TT"/>
                  <a:ea typeface="+mn-ea"/>
                  <a:cs typeface="+mn-cs"/>
                </a:rPr>
                <a:t>SARIMA</a:t>
              </a:r>
            </a:p>
          </p:txBody>
        </p:sp>
      </p:grpSp>
      <p:pic>
        <p:nvPicPr>
          <p:cNvPr id="30" name="Grafik 29" descr="Zahnräder Silhouette">
            <a:extLst>
              <a:ext uri="{FF2B5EF4-FFF2-40B4-BE49-F238E27FC236}">
                <a16:creationId xmlns:a16="http://schemas.microsoft.com/office/drawing/2014/main" id="{C2C8E9C0-D318-6818-7F74-0CB7CC544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54359" y="2446214"/>
            <a:ext cx="230021" cy="230021"/>
          </a:xfrm>
          <a:prstGeom prst="rect">
            <a:avLst/>
          </a:prstGeom>
        </p:spPr>
      </p:pic>
      <p:pic>
        <p:nvPicPr>
          <p:cNvPr id="41" name="Grafik 40" descr="Zahnräder Silhouette">
            <a:extLst>
              <a:ext uri="{FF2B5EF4-FFF2-40B4-BE49-F238E27FC236}">
                <a16:creationId xmlns:a16="http://schemas.microsoft.com/office/drawing/2014/main" id="{50836C19-12E9-D986-218D-2529F6D4A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5201" y="2426052"/>
            <a:ext cx="230021" cy="230021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1834F5E-653C-5752-E943-FD7F381E67C3}"/>
              </a:ext>
            </a:extLst>
          </p:cNvPr>
          <p:cNvSpPr txBox="1">
            <a:spLocks/>
          </p:cNvSpPr>
          <p:nvPr/>
        </p:nvSpPr>
        <p:spPr>
          <a:xfrm>
            <a:off x="512920" y="741389"/>
            <a:ext cx="8850611" cy="339046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j-ea"/>
                <a:cs typeface="+mj-cs"/>
              </a:rPr>
              <a:t>Strengths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j-ea"/>
                <a:cs typeface="+mj-cs"/>
              </a:rPr>
              <a:t>        Weaknesses</a:t>
            </a:r>
          </a:p>
        </p:txBody>
      </p:sp>
    </p:spTree>
    <p:extLst>
      <p:ext uri="{BB962C8B-B14F-4D97-AF65-F5344CB8AC3E}">
        <p14:creationId xmlns:p14="http://schemas.microsoft.com/office/powerpoint/2010/main" val="84645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ECFE-A71F-655C-B35B-59D162130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A87835D-498A-3701-2E3F-CDD187C0789E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Different Model </a:t>
            </a:r>
            <a:r>
              <a:rPr lang="de-DE" sz="3200" err="1">
                <a:solidFill>
                  <a:schemeClr val="bg1"/>
                </a:solidFill>
              </a:rPr>
              <a:t>Predictions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Differ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Mainly</a:t>
            </a:r>
            <a:r>
              <a:rPr lang="de-DE" sz="3200">
                <a:solidFill>
                  <a:schemeClr val="bg1"/>
                </a:solidFill>
              </a:rPr>
              <a:t> in </a:t>
            </a:r>
            <a:r>
              <a:rPr lang="de-DE" sz="3200" err="1">
                <a:solidFill>
                  <a:schemeClr val="bg1"/>
                </a:solidFill>
              </a:rPr>
              <a:t>Volatility</a:t>
            </a:r>
            <a:endParaRPr lang="de-DE" sz="3200">
              <a:solidFill>
                <a:schemeClr val="bg1"/>
              </a:solidFill>
            </a:endParaRPr>
          </a:p>
        </p:txBody>
      </p:sp>
      <p:pic>
        <p:nvPicPr>
          <p:cNvPr id="7" name="Grafik 6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305FBFBC-A933-57CB-4083-E5118097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99" y="1045029"/>
            <a:ext cx="9299002" cy="50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0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0FF4E8F-169D-9BDF-3E30-296004B76CD3}"/>
              </a:ext>
            </a:extLst>
          </p:cNvPr>
          <p:cNvSpPr txBox="1">
            <a:spLocks/>
          </p:cNvSpPr>
          <p:nvPr/>
        </p:nvSpPr>
        <p:spPr>
          <a:xfrm>
            <a:off x="1533427" y="5435970"/>
            <a:ext cx="9568682" cy="554181"/>
          </a:xfrm>
          <a:prstGeom prst="rect">
            <a:avLst/>
          </a:prstGeom>
        </p:spPr>
        <p:txBody>
          <a:bodyPr numCol="3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solidFill>
                  <a:schemeClr val="bg1"/>
                </a:solidFill>
                <a:latin typeface="Porsche Next TT"/>
              </a:rPr>
              <a:t>Katrin Krebs</a:t>
            </a:r>
          </a:p>
          <a:p>
            <a:pPr marL="0" indent="0">
              <a:buNone/>
            </a:pPr>
            <a:r>
              <a:rPr lang="de-DE" err="1">
                <a:solidFill>
                  <a:schemeClr val="bg1"/>
                </a:solidFill>
                <a:latin typeface="Porsche Next TT"/>
              </a:rPr>
              <a:t>Timon</a:t>
            </a:r>
            <a:r>
              <a:rPr lang="de-DE">
                <a:solidFill>
                  <a:schemeClr val="bg1"/>
                </a:solidFill>
                <a:latin typeface="Porsche Next TT"/>
              </a:rPr>
              <a:t> </a:t>
            </a:r>
            <a:r>
              <a:rPr lang="de-DE" err="1">
                <a:solidFill>
                  <a:schemeClr val="bg1"/>
                </a:solidFill>
                <a:latin typeface="Porsche Next TT"/>
              </a:rPr>
              <a:t>Kwade</a:t>
            </a:r>
            <a:endParaRPr lang="de-DE">
              <a:solidFill>
                <a:schemeClr val="bg1"/>
              </a:solidFill>
              <a:latin typeface="Porsche Next TT"/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  <a:latin typeface="Porsche Next TT"/>
              </a:rPr>
              <a:t>Stefan Stumpf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9D258B58-AD9E-3D05-25CF-01F7DB50AA85}"/>
              </a:ext>
            </a:extLst>
          </p:cNvPr>
          <p:cNvSpPr txBox="1">
            <a:spLocks/>
          </p:cNvSpPr>
          <p:nvPr/>
        </p:nvSpPr>
        <p:spPr>
          <a:xfrm>
            <a:off x="1658118" y="2669679"/>
            <a:ext cx="9568682" cy="475672"/>
          </a:xfrm>
          <a:prstGeom prst="rect">
            <a:avLst/>
          </a:prstGeom>
        </p:spPr>
        <p:txBody>
          <a:bodyPr numCol="3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solidFill>
                  <a:schemeClr val="bg1"/>
                </a:solidFill>
                <a:latin typeface="Porsche Next TT"/>
              </a:rPr>
              <a:t>Luisa Barth</a:t>
            </a: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  <a:latin typeface="Porsche Next TT"/>
              </a:rPr>
              <a:t>Duy Vu</a:t>
            </a: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  <a:latin typeface="Porsche Next TT"/>
              </a:rPr>
              <a:t>Jan Frieling</a:t>
            </a:r>
          </a:p>
        </p:txBody>
      </p:sp>
      <p:pic>
        <p:nvPicPr>
          <p:cNvPr id="6" name="Grafik 5" descr="Ein Bild, das Menschliches Gesicht, Person, Lächeln, Kleidung enthält.&#10;&#10;Automatisch generierte Beschreibung">
            <a:extLst>
              <a:ext uri="{FF2B5EF4-FFF2-40B4-BE49-F238E27FC236}">
                <a16:creationId xmlns:a16="http://schemas.microsoft.com/office/drawing/2014/main" id="{6C6DFA6C-EE50-B20E-6575-B036025B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0"/>
          <a:stretch/>
        </p:blipFill>
        <p:spPr>
          <a:xfrm>
            <a:off x="1585046" y="3171545"/>
            <a:ext cx="1969315" cy="2238230"/>
          </a:xfrm>
          <a:prstGeom prst="rect">
            <a:avLst/>
          </a:prstGeom>
        </p:spPr>
      </p:pic>
      <p:pic>
        <p:nvPicPr>
          <p:cNvPr id="8" name="Grafik 7" descr="Ein Bild, das Menschliches Gesicht, Lächeln, Person, Kleidung enthält.&#10;&#10;Automatisch generierte Beschreibung">
            <a:extLst>
              <a:ext uri="{FF2B5EF4-FFF2-40B4-BE49-F238E27FC236}">
                <a16:creationId xmlns:a16="http://schemas.microsoft.com/office/drawing/2014/main" id="{37BC0678-1452-9E26-B006-BDF1B3942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 b="6652"/>
          <a:stretch/>
        </p:blipFill>
        <p:spPr>
          <a:xfrm>
            <a:off x="1533427" y="430479"/>
            <a:ext cx="1966612" cy="2239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8BAC16-78C0-C5BB-3DD6-C32223B1D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9" r="3993"/>
          <a:stretch/>
        </p:blipFill>
        <p:spPr>
          <a:xfrm>
            <a:off x="7758000" y="430479"/>
            <a:ext cx="1965600" cy="2239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F2B381-6899-CB01-7B5F-8E618B0E7B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74" t="29180" r="29538" b="30587"/>
          <a:stretch/>
        </p:blipFill>
        <p:spPr>
          <a:xfrm>
            <a:off x="7758000" y="3145351"/>
            <a:ext cx="1965600" cy="2239200"/>
          </a:xfrm>
          <a:prstGeom prst="rect">
            <a:avLst/>
          </a:prstGeom>
        </p:spPr>
      </p:pic>
      <p:pic>
        <p:nvPicPr>
          <p:cNvPr id="12" name="Grafik 11" descr="Ein Bild, das Person, Menschliches Gesicht, Kleidung, Lächeln enthält.&#10;&#10;Automatisch generierte Beschreibung">
            <a:extLst>
              <a:ext uri="{FF2B5EF4-FFF2-40B4-BE49-F238E27FC236}">
                <a16:creationId xmlns:a16="http://schemas.microsoft.com/office/drawing/2014/main" id="{67D30C02-9971-3A54-297A-96A179388A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7" b="1546"/>
          <a:stretch/>
        </p:blipFill>
        <p:spPr>
          <a:xfrm>
            <a:off x="4659932" y="3197954"/>
            <a:ext cx="1965600" cy="2239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C73F07-C135-B08F-78BA-B6EF81288C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23" t="22190" r="15388" b="13817"/>
          <a:stretch/>
        </p:blipFill>
        <p:spPr>
          <a:xfrm>
            <a:off x="4646219" y="427348"/>
            <a:ext cx="1965600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7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A120-7171-9E58-4863-23D83B466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A088E82-C4F1-0050-A955-A18C4648B06E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Historical </a:t>
            </a:r>
            <a:r>
              <a:rPr lang="de-DE" sz="3200" err="1">
                <a:solidFill>
                  <a:schemeClr val="bg1"/>
                </a:solidFill>
              </a:rPr>
              <a:t>data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shows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constant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demand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over</a:t>
            </a:r>
            <a:r>
              <a:rPr lang="de-DE" sz="3200">
                <a:solidFill>
                  <a:schemeClr val="bg1"/>
                </a:solidFill>
              </a:rPr>
              <a:t> last 18.5 </a:t>
            </a:r>
            <a:r>
              <a:rPr lang="de-DE" sz="3200" err="1">
                <a:solidFill>
                  <a:schemeClr val="bg1"/>
                </a:solidFill>
              </a:rPr>
              <a:t>years</a:t>
            </a:r>
            <a:r>
              <a:rPr lang="de-DE" sz="3200">
                <a:solidFill>
                  <a:schemeClr val="bg1"/>
                </a:solidFill>
              </a:rPr>
              <a:t> and </a:t>
            </a:r>
            <a:r>
              <a:rPr lang="de-DE" sz="3200" err="1">
                <a:solidFill>
                  <a:schemeClr val="bg1"/>
                </a:solidFill>
              </a:rPr>
              <a:t>slight</a:t>
            </a:r>
            <a:r>
              <a:rPr lang="de-DE" sz="3200">
                <a:solidFill>
                  <a:schemeClr val="bg1"/>
                </a:solidFill>
              </a:rPr>
              <a:t> positive </a:t>
            </a:r>
            <a:r>
              <a:rPr lang="de-DE" sz="3200" err="1">
                <a:solidFill>
                  <a:schemeClr val="bg1"/>
                </a:solidFill>
              </a:rPr>
              <a:t>trend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during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the</a:t>
            </a:r>
            <a:r>
              <a:rPr lang="de-DE" sz="3200">
                <a:solidFill>
                  <a:schemeClr val="bg1"/>
                </a:solidFill>
              </a:rPr>
              <a:t> last 3 </a:t>
            </a:r>
            <a:r>
              <a:rPr lang="de-DE" sz="3200" err="1">
                <a:solidFill>
                  <a:schemeClr val="bg1"/>
                </a:solidFill>
              </a:rPr>
              <a:t>years</a:t>
            </a:r>
            <a:endParaRPr lang="de-DE" sz="3200">
              <a:solidFill>
                <a:schemeClr val="bg1"/>
              </a:solidFill>
            </a:endParaRP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3D8C5193-F71B-679F-7D47-DE30FBA9EF94}"/>
              </a:ext>
            </a:extLst>
          </p:cNvPr>
          <p:cNvSpPr txBox="1">
            <a:spLocks/>
          </p:cNvSpPr>
          <p:nvPr/>
        </p:nvSpPr>
        <p:spPr>
          <a:xfrm>
            <a:off x="8260545" y="1233548"/>
            <a:ext cx="3562525" cy="170283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Porsche Next T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Porsche Next T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Porsche Next T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2000" b="1"/>
              <a:t>Constant demand </a:t>
            </a:r>
            <a:r>
              <a:rPr lang="en-GB" sz="2000"/>
              <a:t>until month ~222</a:t>
            </a:r>
          </a:p>
          <a:p>
            <a:r>
              <a:rPr lang="en-GB" sz="1800"/>
              <a:t>Little need to adjust planning (e.g. in purchasing, production &amp; marketing)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2C66DF1-A366-7AF9-900E-34B9034927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3ACB1726-7BC3-9CC8-D856-9BEFABE30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E214D32-0B58-8B67-63C8-A46AB1D1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0" y="1233547"/>
            <a:ext cx="7787437" cy="394581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A2AB43D-239C-4BE2-CE57-A1216E18BE61}"/>
              </a:ext>
            </a:extLst>
          </p:cNvPr>
          <p:cNvSpPr txBox="1"/>
          <p:nvPr/>
        </p:nvSpPr>
        <p:spPr>
          <a:xfrm>
            <a:off x="11924522" y="5449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DAA7E96B-C6D7-D62F-1840-924A35368368}"/>
              </a:ext>
            </a:extLst>
          </p:cNvPr>
          <p:cNvCxnSpPr/>
          <p:nvPr/>
        </p:nvCxnSpPr>
        <p:spPr>
          <a:xfrm flipV="1">
            <a:off x="7086600" y="1805426"/>
            <a:ext cx="0" cy="281171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125465D5-EF14-267E-BC73-00991F3AC167}"/>
              </a:ext>
            </a:extLst>
          </p:cNvPr>
          <p:cNvSpPr txBox="1">
            <a:spLocks/>
          </p:cNvSpPr>
          <p:nvPr/>
        </p:nvSpPr>
        <p:spPr>
          <a:xfrm>
            <a:off x="8260544" y="3065172"/>
            <a:ext cx="3570935" cy="211418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Porsche Next T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Porsche Next T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Porsche Next T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2000" b="1"/>
              <a:t>Weak upward trend </a:t>
            </a:r>
            <a:r>
              <a:rPr lang="en-GB" sz="2000"/>
              <a:t>&amp; </a:t>
            </a:r>
            <a:r>
              <a:rPr lang="en-GB" sz="2000" b="1"/>
              <a:t>higher volatility</a:t>
            </a:r>
            <a:r>
              <a:rPr lang="en-GB" sz="2000"/>
              <a:t> in demand since month ~222</a:t>
            </a:r>
          </a:p>
          <a:p>
            <a:r>
              <a:rPr lang="en-GB" sz="1800"/>
              <a:t>Greater need to adapt planning</a:t>
            </a:r>
          </a:p>
          <a:p>
            <a:r>
              <a:rPr lang="en-GB" sz="1800"/>
              <a:t>Planning adjustment based on future demand estimation</a:t>
            </a:r>
          </a:p>
        </p:txBody>
      </p:sp>
    </p:spTree>
    <p:extLst>
      <p:ext uri="{BB962C8B-B14F-4D97-AF65-F5344CB8AC3E}">
        <p14:creationId xmlns:p14="http://schemas.microsoft.com/office/powerpoint/2010/main" val="321071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D225254-B975-A65B-3D1C-3F14E47210A5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 err="1">
                <a:solidFill>
                  <a:schemeClr val="bg1"/>
                </a:solidFill>
              </a:rPr>
              <a:t>Driving</a:t>
            </a:r>
            <a:r>
              <a:rPr lang="de-DE" sz="3200">
                <a:solidFill>
                  <a:schemeClr val="bg1"/>
                </a:solidFill>
              </a:rPr>
              <a:t> Growth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8C4E803-080C-E481-EA8B-7BB09D434E16}"/>
                  </a:ext>
                </a:extLst>
              </p14:cNvPr>
              <p14:cNvContentPartPr/>
              <p14:nvPr/>
            </p14:nvContentPartPr>
            <p14:xfrm>
              <a:off x="3571766" y="1439640"/>
              <a:ext cx="4160520" cy="26031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8C4E803-080C-E481-EA8B-7BB09D434E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2765" y="1430641"/>
                <a:ext cx="4178162" cy="262079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5CB3CC35-3FB0-D853-6BF2-13AF4BF3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256" y="932109"/>
            <a:ext cx="9355487" cy="52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0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hteck: abgerundete Ecken 76">
            <a:extLst>
              <a:ext uri="{FF2B5EF4-FFF2-40B4-BE49-F238E27FC236}">
                <a16:creationId xmlns:a16="http://schemas.microsoft.com/office/drawing/2014/main" id="{78BC5C78-9F6D-A7E0-7373-D947674ED167}"/>
              </a:ext>
            </a:extLst>
          </p:cNvPr>
          <p:cNvSpPr/>
          <p:nvPr/>
        </p:nvSpPr>
        <p:spPr>
          <a:xfrm>
            <a:off x="7226978" y="1582019"/>
            <a:ext cx="1686351" cy="1186347"/>
          </a:xfrm>
          <a:prstGeom prst="round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E609C43-8B14-F151-731E-75337DBC245D}"/>
              </a:ext>
            </a:extLst>
          </p:cNvPr>
          <p:cNvSpPr txBox="1"/>
          <p:nvPr/>
        </p:nvSpPr>
        <p:spPr>
          <a:xfrm>
            <a:off x="7226978" y="1690081"/>
            <a:ext cx="145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Porsche Next TT"/>
              </a:rPr>
              <a:t>Feature </a:t>
            </a:r>
            <a:r>
              <a:rPr lang="de-DE" sz="2000" err="1">
                <a:latin typeface="Porsche Next TT"/>
              </a:rPr>
              <a:t>exploration</a:t>
            </a:r>
            <a:endParaRPr lang="de-DE" sz="2000">
              <a:latin typeface="Porsche Next T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FD8791C-6281-EBED-9783-F5088D9A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002" y="3378477"/>
            <a:ext cx="316745" cy="331686"/>
          </a:xfrm>
          <a:prstGeom prst="rect">
            <a:avLst/>
          </a:prstGeom>
        </p:spPr>
      </p:pic>
      <p:sp>
        <p:nvSpPr>
          <p:cNvPr id="35" name="Titel 1">
            <a:extLst>
              <a:ext uri="{FF2B5EF4-FFF2-40B4-BE49-F238E27FC236}">
                <a16:creationId xmlns:a16="http://schemas.microsoft.com/office/drawing/2014/main" id="{FAB2E48C-B14C-0721-75E0-3936F4C10307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Five Methods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Sufficiently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Preprocess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the</a:t>
            </a:r>
            <a:r>
              <a:rPr lang="de-DE" sz="3200">
                <a:solidFill>
                  <a:schemeClr val="bg1"/>
                </a:solidFill>
              </a:rPr>
              <a:t> Data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F19F8AE-46D3-BF1C-72DB-4BA8160FA46B}"/>
              </a:ext>
            </a:extLst>
          </p:cNvPr>
          <p:cNvGrpSpPr/>
          <p:nvPr/>
        </p:nvGrpSpPr>
        <p:grpSpPr>
          <a:xfrm>
            <a:off x="3743401" y="966936"/>
            <a:ext cx="1816200" cy="933984"/>
            <a:chOff x="4639732" y="301721"/>
            <a:chExt cx="2411870" cy="1339028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B89C7288-86D6-7861-F3D6-79F042CC0708}"/>
                </a:ext>
              </a:extLst>
            </p:cNvPr>
            <p:cNvSpPr/>
            <p:nvPr/>
          </p:nvSpPr>
          <p:spPr>
            <a:xfrm>
              <a:off x="4639732" y="301721"/>
              <a:ext cx="2371659" cy="1318584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21" name="Grafik 20" descr="Zahnräder Silhouette">
              <a:extLst>
                <a:ext uri="{FF2B5EF4-FFF2-40B4-BE49-F238E27FC236}">
                  <a16:creationId xmlns:a16="http://schemas.microsoft.com/office/drawing/2014/main" id="{7894A7BE-3FCD-C242-5F9D-79F2B5D33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202" y="726349"/>
              <a:ext cx="914400" cy="9144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1FCE014-CA36-BE4F-4F41-C17BB7CCA198}"/>
                </a:ext>
              </a:extLst>
            </p:cNvPr>
            <p:cNvSpPr txBox="1"/>
            <p:nvPr/>
          </p:nvSpPr>
          <p:spPr>
            <a:xfrm>
              <a:off x="4747491" y="412558"/>
              <a:ext cx="1593740" cy="85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mean</a:t>
              </a:r>
              <a:endParaRPr lang="de-DE" sz="2000">
                <a:latin typeface="Porsche Next TT"/>
              </a:endParaRPr>
            </a:p>
            <a:p>
              <a:r>
                <a:rPr lang="de-DE" sz="2000" err="1">
                  <a:latin typeface="Porsche Next TT"/>
                </a:rPr>
                <a:t>by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month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F2536F5-49D4-4837-1F48-6BA4964728F0}"/>
              </a:ext>
            </a:extLst>
          </p:cNvPr>
          <p:cNvGrpSpPr/>
          <p:nvPr/>
        </p:nvGrpSpPr>
        <p:grpSpPr>
          <a:xfrm>
            <a:off x="3751610" y="1963970"/>
            <a:ext cx="1816200" cy="933984"/>
            <a:chOff x="4639732" y="301721"/>
            <a:chExt cx="2411870" cy="1339028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9B42FE3E-5668-8017-460B-36CDB645F2DA}"/>
                </a:ext>
              </a:extLst>
            </p:cNvPr>
            <p:cNvSpPr/>
            <p:nvPr/>
          </p:nvSpPr>
          <p:spPr>
            <a:xfrm>
              <a:off x="4639732" y="301721"/>
              <a:ext cx="2371660" cy="1318584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38" name="Grafik 37" descr="Zahnräder Silhouette">
              <a:extLst>
                <a:ext uri="{FF2B5EF4-FFF2-40B4-BE49-F238E27FC236}">
                  <a16:creationId xmlns:a16="http://schemas.microsoft.com/office/drawing/2014/main" id="{19256DFA-F0E4-7BE8-F233-E7997641C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202" y="726349"/>
              <a:ext cx="914400" cy="9144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93C7961A-E661-40C5-4ECA-81A8AE622064}"/>
                </a:ext>
              </a:extLst>
            </p:cNvPr>
            <p:cNvSpPr txBox="1"/>
            <p:nvPr/>
          </p:nvSpPr>
          <p:spPr>
            <a:xfrm>
              <a:off x="4747491" y="412558"/>
              <a:ext cx="1593740" cy="85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>
                  <a:latin typeface="Porsche Next TT"/>
                </a:rPr>
                <a:t>median</a:t>
              </a:r>
            </a:p>
            <a:p>
              <a:r>
                <a:rPr lang="de-DE" sz="2000" err="1">
                  <a:latin typeface="Porsche Next TT"/>
                </a:rPr>
                <a:t>by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month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B4F466-35B2-3E76-E3C4-053565E6DDFE}"/>
              </a:ext>
            </a:extLst>
          </p:cNvPr>
          <p:cNvGrpSpPr/>
          <p:nvPr/>
        </p:nvGrpSpPr>
        <p:grpSpPr>
          <a:xfrm>
            <a:off x="3736630" y="2944186"/>
            <a:ext cx="1816200" cy="933984"/>
            <a:chOff x="4639732" y="301721"/>
            <a:chExt cx="2411870" cy="1339028"/>
          </a:xfrm>
        </p:grpSpPr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3F8BA1D8-0BB0-1B73-2C48-A526E6F9FCE4}"/>
                </a:ext>
              </a:extLst>
            </p:cNvPr>
            <p:cNvSpPr/>
            <p:nvPr/>
          </p:nvSpPr>
          <p:spPr>
            <a:xfrm>
              <a:off x="4639732" y="301721"/>
              <a:ext cx="2371661" cy="1318584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42" name="Grafik 41" descr="Zahnräder Silhouette">
              <a:extLst>
                <a:ext uri="{FF2B5EF4-FFF2-40B4-BE49-F238E27FC236}">
                  <a16:creationId xmlns:a16="http://schemas.microsoft.com/office/drawing/2014/main" id="{84CEEB37-1890-A023-8377-9339F8CAE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202" y="726349"/>
              <a:ext cx="914400" cy="91440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08ABDF4-4650-C1A2-2B13-7C74F4A45576}"/>
                </a:ext>
              </a:extLst>
            </p:cNvPr>
            <p:cNvSpPr txBox="1"/>
            <p:nvPr/>
          </p:nvSpPr>
          <p:spPr>
            <a:xfrm>
              <a:off x="4679267" y="412558"/>
              <a:ext cx="2119540" cy="85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interpolation</a:t>
              </a:r>
              <a:endParaRPr lang="de-DE" sz="2000">
                <a:latin typeface="Porsche Next TT"/>
              </a:endParaRPr>
            </a:p>
            <a:p>
              <a:r>
                <a:rPr lang="de-DE" sz="2000">
                  <a:latin typeface="Porsche Next TT"/>
                </a:rPr>
                <a:t>linear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458D4F0-9356-20DE-303A-D35F763E4A26}"/>
              </a:ext>
            </a:extLst>
          </p:cNvPr>
          <p:cNvGrpSpPr/>
          <p:nvPr/>
        </p:nvGrpSpPr>
        <p:grpSpPr>
          <a:xfrm>
            <a:off x="3753210" y="3955721"/>
            <a:ext cx="1816200" cy="933984"/>
            <a:chOff x="4639732" y="301721"/>
            <a:chExt cx="2411870" cy="1339028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10CDBCAC-9F7F-BE62-34DC-4C0915374B44}"/>
                </a:ext>
              </a:extLst>
            </p:cNvPr>
            <p:cNvSpPr/>
            <p:nvPr/>
          </p:nvSpPr>
          <p:spPr>
            <a:xfrm>
              <a:off x="4639732" y="301721"/>
              <a:ext cx="2371661" cy="1318584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50" name="Grafik 49" descr="Zahnräder Silhouette">
              <a:extLst>
                <a:ext uri="{FF2B5EF4-FFF2-40B4-BE49-F238E27FC236}">
                  <a16:creationId xmlns:a16="http://schemas.microsoft.com/office/drawing/2014/main" id="{27749838-A927-A268-7A46-714831519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202" y="726349"/>
              <a:ext cx="914400" cy="914400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B7203C8-6A6E-CD2B-9F10-EF6D50DE538A}"/>
                </a:ext>
              </a:extLst>
            </p:cNvPr>
            <p:cNvSpPr txBox="1"/>
            <p:nvPr/>
          </p:nvSpPr>
          <p:spPr>
            <a:xfrm>
              <a:off x="4679267" y="412558"/>
              <a:ext cx="2119540" cy="85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interpolation</a:t>
              </a:r>
              <a:endParaRPr lang="de-DE" sz="2000">
                <a:latin typeface="Porsche Next TT"/>
              </a:endParaRPr>
            </a:p>
            <a:p>
              <a:r>
                <a:rPr lang="de-DE" sz="2000" err="1">
                  <a:latin typeface="Porsche Next TT"/>
                </a:rPr>
                <a:t>spline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1557D3F-DF6F-CEA7-6BF1-F30995F51222}"/>
              </a:ext>
            </a:extLst>
          </p:cNvPr>
          <p:cNvGrpSpPr/>
          <p:nvPr/>
        </p:nvGrpSpPr>
        <p:grpSpPr>
          <a:xfrm>
            <a:off x="3753558" y="4957079"/>
            <a:ext cx="1816200" cy="933984"/>
            <a:chOff x="4639732" y="301721"/>
            <a:chExt cx="2411870" cy="1339028"/>
          </a:xfrm>
        </p:grpSpPr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6659946A-EA53-7EA8-E5FC-9F5F8FBEA521}"/>
                </a:ext>
              </a:extLst>
            </p:cNvPr>
            <p:cNvSpPr/>
            <p:nvPr/>
          </p:nvSpPr>
          <p:spPr>
            <a:xfrm>
              <a:off x="4639732" y="301721"/>
              <a:ext cx="2371661" cy="1318584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54" name="Grafik 53" descr="Zahnräder Silhouette">
              <a:extLst>
                <a:ext uri="{FF2B5EF4-FFF2-40B4-BE49-F238E27FC236}">
                  <a16:creationId xmlns:a16="http://schemas.microsoft.com/office/drawing/2014/main" id="{23322F4B-2BCC-BB2F-9295-D4A0B231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202" y="726349"/>
              <a:ext cx="914400" cy="91440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BA1AFE1-B691-4448-45C7-5080091376B0}"/>
                </a:ext>
              </a:extLst>
            </p:cNvPr>
            <p:cNvSpPr txBox="1"/>
            <p:nvPr/>
          </p:nvSpPr>
          <p:spPr>
            <a:xfrm>
              <a:off x="4764546" y="412558"/>
              <a:ext cx="2119540" cy="85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fill</a:t>
              </a:r>
              <a:endParaRPr lang="de-DE" sz="2000">
                <a:latin typeface="Porsche Next TT"/>
              </a:endParaRPr>
            </a:p>
            <a:p>
              <a:r>
                <a:rPr lang="de-DE" sz="2000" err="1">
                  <a:latin typeface="Porsche Next TT"/>
                </a:rPr>
                <a:t>zero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B7AAC8C-79DA-0D65-5CD3-5BC6E2A439B2}"/>
              </a:ext>
            </a:extLst>
          </p:cNvPr>
          <p:cNvGrpSpPr/>
          <p:nvPr/>
        </p:nvGrpSpPr>
        <p:grpSpPr>
          <a:xfrm>
            <a:off x="944599" y="2839656"/>
            <a:ext cx="1887622" cy="1115129"/>
            <a:chOff x="147483" y="2261832"/>
            <a:chExt cx="3163529" cy="1365039"/>
          </a:xfrm>
        </p:grpSpPr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44FA3BB8-380A-8DB2-6BA3-159BE9A3FC64}"/>
                </a:ext>
              </a:extLst>
            </p:cNvPr>
            <p:cNvSpPr/>
            <p:nvPr/>
          </p:nvSpPr>
          <p:spPr>
            <a:xfrm>
              <a:off x="147483" y="2261832"/>
              <a:ext cx="3163529" cy="1365039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F9BF1E52-A73F-CAFB-CC7C-E257FD94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6221" y="3122304"/>
              <a:ext cx="554768" cy="426262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F6BF2DA-D62C-E2D7-0445-9CBDC7566C1E}"/>
                </a:ext>
              </a:extLst>
            </p:cNvPr>
            <p:cNvSpPr txBox="1"/>
            <p:nvPr/>
          </p:nvSpPr>
          <p:spPr>
            <a:xfrm>
              <a:off x="250293" y="2305284"/>
              <a:ext cx="2573594" cy="12432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>
                  <a:latin typeface="Porsche Next TT"/>
                </a:rPr>
                <a:t>original </a:t>
              </a:r>
              <a:r>
                <a:rPr lang="de-DE" sz="2000" err="1">
                  <a:latin typeface="Porsche Next TT"/>
                </a:rPr>
                <a:t>data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with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NaN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values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91024E23-86B2-6B52-54C0-853939A5EEC0}"/>
              </a:ext>
            </a:extLst>
          </p:cNvPr>
          <p:cNvGrpSpPr/>
          <p:nvPr/>
        </p:nvGrpSpPr>
        <p:grpSpPr>
          <a:xfrm>
            <a:off x="6248400" y="2999041"/>
            <a:ext cx="1422711" cy="816130"/>
            <a:chOff x="309716" y="2474702"/>
            <a:chExt cx="3163528" cy="1365038"/>
          </a:xfrm>
        </p:grpSpPr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C9826725-40F1-A326-D001-E562D45F4D3B}"/>
                </a:ext>
              </a:extLst>
            </p:cNvPr>
            <p:cNvSpPr/>
            <p:nvPr/>
          </p:nvSpPr>
          <p:spPr>
            <a:xfrm>
              <a:off x="309716" y="2474702"/>
              <a:ext cx="3163528" cy="1365038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69B9FDE5-5AB9-782C-F45B-010235204467}"/>
                </a:ext>
              </a:extLst>
            </p:cNvPr>
            <p:cNvSpPr txBox="1"/>
            <p:nvPr/>
          </p:nvSpPr>
          <p:spPr>
            <a:xfrm>
              <a:off x="309716" y="2517602"/>
              <a:ext cx="2573594" cy="56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filled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data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8BED796E-EFBD-26BF-5F5B-2E13EAF752EC}"/>
              </a:ext>
            </a:extLst>
          </p:cNvPr>
          <p:cNvGrpSpPr/>
          <p:nvPr/>
        </p:nvGrpSpPr>
        <p:grpSpPr>
          <a:xfrm>
            <a:off x="9359779" y="3931740"/>
            <a:ext cx="1630972" cy="1261104"/>
            <a:chOff x="-27078" y="4490518"/>
            <a:chExt cx="3163529" cy="2109289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8287654E-AFE2-5ACF-6B42-8577BFF3AD78}"/>
                </a:ext>
              </a:extLst>
            </p:cNvPr>
            <p:cNvSpPr/>
            <p:nvPr/>
          </p:nvSpPr>
          <p:spPr>
            <a:xfrm>
              <a:off x="-27078" y="4490518"/>
              <a:ext cx="3163529" cy="2109289"/>
            </a:xfrm>
            <a:prstGeom prst="roundRect">
              <a:avLst/>
            </a:prstGeom>
            <a:solidFill>
              <a:srgbClr val="C30D3E">
                <a:alpha val="99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5488478D-DF69-8F6B-2C5E-6D1CC0603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3636" y="5838642"/>
              <a:ext cx="704311" cy="554769"/>
            </a:xfrm>
            <a:prstGeom prst="rect">
              <a:avLst/>
            </a:prstGeom>
          </p:spPr>
        </p:pic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01912F92-8945-9845-08D2-ECC49E5294B9}"/>
                </a:ext>
              </a:extLst>
            </p:cNvPr>
            <p:cNvSpPr txBox="1"/>
            <p:nvPr/>
          </p:nvSpPr>
          <p:spPr>
            <a:xfrm>
              <a:off x="95626" y="4695775"/>
              <a:ext cx="2573594" cy="169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err="1">
                  <a:latin typeface="Porsche Next TT"/>
                </a:rPr>
                <a:t>model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ready</a:t>
              </a:r>
              <a:endParaRPr lang="de-DE" sz="2000">
                <a:latin typeface="Porsche Next TT"/>
              </a:endParaRPr>
            </a:p>
            <a:p>
              <a:r>
                <a:rPr lang="de-DE" sz="2000" err="1">
                  <a:latin typeface="Porsche Next TT"/>
                </a:rPr>
                <a:t>data</a:t>
              </a:r>
              <a:endParaRPr lang="de-DE" sz="2000">
                <a:latin typeface="Porsche Next TT"/>
              </a:endParaRP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413097E-06C9-4947-0DF9-477DBD8CC2F0}"/>
              </a:ext>
            </a:extLst>
          </p:cNvPr>
          <p:cNvGrpSpPr/>
          <p:nvPr/>
        </p:nvGrpSpPr>
        <p:grpSpPr>
          <a:xfrm>
            <a:off x="9423040" y="1542680"/>
            <a:ext cx="2085578" cy="1261105"/>
            <a:chOff x="383361" y="759438"/>
            <a:chExt cx="3163530" cy="2109289"/>
          </a:xfrm>
        </p:grpSpPr>
        <p:sp>
          <p:nvSpPr>
            <p:cNvPr id="73" name="Rechteck: abgerundete Ecken 72">
              <a:extLst>
                <a:ext uri="{FF2B5EF4-FFF2-40B4-BE49-F238E27FC236}">
                  <a16:creationId xmlns:a16="http://schemas.microsoft.com/office/drawing/2014/main" id="{B27F3A04-E3CB-C61A-AD3C-B71A9C37215A}"/>
                </a:ext>
              </a:extLst>
            </p:cNvPr>
            <p:cNvSpPr/>
            <p:nvPr/>
          </p:nvSpPr>
          <p:spPr>
            <a:xfrm>
              <a:off x="383361" y="759438"/>
              <a:ext cx="3163530" cy="2109289"/>
            </a:xfrm>
            <a:prstGeom prst="roundRect">
              <a:avLst/>
            </a:prstGeom>
            <a:solidFill>
              <a:srgbClr val="C30D3E">
                <a:alpha val="95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0EE1480-E162-7E7E-89CC-CBF95B39EB69}"/>
                </a:ext>
              </a:extLst>
            </p:cNvPr>
            <p:cNvSpPr txBox="1"/>
            <p:nvPr/>
          </p:nvSpPr>
          <p:spPr>
            <a:xfrm>
              <a:off x="576372" y="899757"/>
              <a:ext cx="2841642" cy="996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>
                  <a:latin typeface="Porsche Next TT"/>
                </a:rPr>
                <a:t>List </a:t>
              </a:r>
              <a:r>
                <a:rPr lang="de-DE" sz="2000" err="1">
                  <a:latin typeface="Porsche Next TT"/>
                </a:rPr>
                <a:t>with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important</a:t>
              </a:r>
              <a:r>
                <a:rPr lang="de-DE" sz="2000">
                  <a:latin typeface="Porsche Next TT"/>
                </a:rPr>
                <a:t> </a:t>
              </a:r>
              <a:r>
                <a:rPr lang="de-DE" sz="2000" err="1">
                  <a:latin typeface="Porsche Next TT"/>
                </a:rPr>
                <a:t>features</a:t>
              </a:r>
              <a:endParaRPr lang="de-DE" sz="2000">
                <a:latin typeface="Porsche Next TT"/>
              </a:endParaRPr>
            </a:p>
          </p:txBody>
        </p:sp>
      </p:grpSp>
      <p:pic>
        <p:nvPicPr>
          <p:cNvPr id="11" name="Grafik 10" descr="Recherche Silhouette">
            <a:extLst>
              <a:ext uri="{FF2B5EF4-FFF2-40B4-BE49-F238E27FC236}">
                <a16:creationId xmlns:a16="http://schemas.microsoft.com/office/drawing/2014/main" id="{F7A1D556-6A60-77AF-E6F8-A1B8BE0EB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9175" y="2300691"/>
            <a:ext cx="424759" cy="410676"/>
          </a:xfrm>
          <a:prstGeom prst="rect">
            <a:avLst/>
          </a:prstGeom>
        </p:spPr>
      </p:pic>
      <p:cxnSp>
        <p:nvCxnSpPr>
          <p:cNvPr id="85" name="Verbinder: gekrümmt 84">
            <a:extLst>
              <a:ext uri="{FF2B5EF4-FFF2-40B4-BE49-F238E27FC236}">
                <a16:creationId xmlns:a16="http://schemas.microsoft.com/office/drawing/2014/main" id="{39ABD31D-5733-8824-B14E-F33D6F45E2DB}"/>
              </a:ext>
            </a:extLst>
          </p:cNvPr>
          <p:cNvCxnSpPr>
            <a:stCxn id="61" idx="3"/>
            <a:endCxn id="16" idx="1"/>
          </p:cNvCxnSpPr>
          <p:nvPr/>
        </p:nvCxnSpPr>
        <p:spPr>
          <a:xfrm flipV="1">
            <a:off x="2832221" y="1426798"/>
            <a:ext cx="911180" cy="1970423"/>
          </a:xfrm>
          <a:prstGeom prst="curvedConnector3">
            <a:avLst>
              <a:gd name="adj1" fmla="val 17401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krümmt 86">
            <a:extLst>
              <a:ext uri="{FF2B5EF4-FFF2-40B4-BE49-F238E27FC236}">
                <a16:creationId xmlns:a16="http://schemas.microsoft.com/office/drawing/2014/main" id="{CB97F027-07F1-4DA3-1067-74DEA6FDECB8}"/>
              </a:ext>
            </a:extLst>
          </p:cNvPr>
          <p:cNvCxnSpPr>
            <a:cxnSpLocks/>
            <a:stCxn id="61" idx="3"/>
            <a:endCxn id="37" idx="1"/>
          </p:cNvCxnSpPr>
          <p:nvPr/>
        </p:nvCxnSpPr>
        <p:spPr>
          <a:xfrm flipV="1">
            <a:off x="2832221" y="2423831"/>
            <a:ext cx="919389" cy="973389"/>
          </a:xfrm>
          <a:prstGeom prst="curvedConnector3">
            <a:avLst>
              <a:gd name="adj1" fmla="val 14255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F7C54F77-95D1-31F0-7712-E2357C4A2A0D}"/>
              </a:ext>
            </a:extLst>
          </p:cNvPr>
          <p:cNvCxnSpPr>
            <a:cxnSpLocks/>
            <a:stCxn id="61" idx="3"/>
            <a:endCxn id="41" idx="1"/>
          </p:cNvCxnSpPr>
          <p:nvPr/>
        </p:nvCxnSpPr>
        <p:spPr>
          <a:xfrm>
            <a:off x="2832221" y="3397221"/>
            <a:ext cx="904410" cy="6827"/>
          </a:xfrm>
          <a:prstGeom prst="curvedConnector3">
            <a:avLst>
              <a:gd name="adj1" fmla="val 50000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krümmt 92">
            <a:extLst>
              <a:ext uri="{FF2B5EF4-FFF2-40B4-BE49-F238E27FC236}">
                <a16:creationId xmlns:a16="http://schemas.microsoft.com/office/drawing/2014/main" id="{AFDB64F7-F71F-F24C-B8C8-C7AD4DD3402F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2832221" y="3397221"/>
            <a:ext cx="950760" cy="933824"/>
          </a:xfrm>
          <a:prstGeom prst="curvedConnector3">
            <a:avLst>
              <a:gd name="adj1" fmla="val 12776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Verbinder: gekrümmt 95">
            <a:extLst>
              <a:ext uri="{FF2B5EF4-FFF2-40B4-BE49-F238E27FC236}">
                <a16:creationId xmlns:a16="http://schemas.microsoft.com/office/drawing/2014/main" id="{79B6218A-B44E-702F-FFB3-310A74F70DE7}"/>
              </a:ext>
            </a:extLst>
          </p:cNvPr>
          <p:cNvCxnSpPr>
            <a:cxnSpLocks/>
            <a:stCxn id="61" idx="3"/>
            <a:endCxn id="53" idx="1"/>
          </p:cNvCxnSpPr>
          <p:nvPr/>
        </p:nvCxnSpPr>
        <p:spPr>
          <a:xfrm>
            <a:off x="2832221" y="3397221"/>
            <a:ext cx="921338" cy="2019721"/>
          </a:xfrm>
          <a:prstGeom prst="curvedConnector3">
            <a:avLst>
              <a:gd name="adj1" fmla="val 15017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Verbinder: gekrümmt 101">
            <a:extLst>
              <a:ext uri="{FF2B5EF4-FFF2-40B4-BE49-F238E27FC236}">
                <a16:creationId xmlns:a16="http://schemas.microsoft.com/office/drawing/2014/main" id="{6D6042D2-6122-B5B9-FD64-26A92ADE3CE6}"/>
              </a:ext>
            </a:extLst>
          </p:cNvPr>
          <p:cNvCxnSpPr>
            <a:cxnSpLocks/>
            <a:stCxn id="16" idx="3"/>
            <a:endCxn id="65" idx="1"/>
          </p:cNvCxnSpPr>
          <p:nvPr/>
        </p:nvCxnSpPr>
        <p:spPr>
          <a:xfrm>
            <a:off x="5529321" y="1426798"/>
            <a:ext cx="719079" cy="1980308"/>
          </a:xfrm>
          <a:prstGeom prst="curvedConnector3">
            <a:avLst>
              <a:gd name="adj1" fmla="val 50000"/>
            </a:avLst>
          </a:prstGeom>
          <a:ln w="63500">
            <a:solidFill>
              <a:srgbClr val="C30D3E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Verbinder: gekrümmt 104">
            <a:extLst>
              <a:ext uri="{FF2B5EF4-FFF2-40B4-BE49-F238E27FC236}">
                <a16:creationId xmlns:a16="http://schemas.microsoft.com/office/drawing/2014/main" id="{26FB3D2A-3860-8941-F31A-891411094BEB}"/>
              </a:ext>
            </a:extLst>
          </p:cNvPr>
          <p:cNvCxnSpPr>
            <a:cxnSpLocks/>
            <a:stCxn id="37" idx="3"/>
            <a:endCxn id="65" idx="1"/>
          </p:cNvCxnSpPr>
          <p:nvPr/>
        </p:nvCxnSpPr>
        <p:spPr>
          <a:xfrm>
            <a:off x="5537531" y="2423832"/>
            <a:ext cx="710869" cy="983274"/>
          </a:xfrm>
          <a:prstGeom prst="curvedConnector3">
            <a:avLst>
              <a:gd name="adj1" fmla="val 59672"/>
            </a:avLst>
          </a:prstGeom>
          <a:ln w="63500">
            <a:solidFill>
              <a:srgbClr val="C30D3E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Verbinder: gekrümmt 109">
            <a:extLst>
              <a:ext uri="{FF2B5EF4-FFF2-40B4-BE49-F238E27FC236}">
                <a16:creationId xmlns:a16="http://schemas.microsoft.com/office/drawing/2014/main" id="{54DA62E1-0AEB-847B-86F4-265146F1D74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522552" y="3404048"/>
            <a:ext cx="725848" cy="3058"/>
          </a:xfrm>
          <a:prstGeom prst="curvedConnector3">
            <a:avLst>
              <a:gd name="adj1" fmla="val 50000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Verbinder: gekrümmt 113">
            <a:extLst>
              <a:ext uri="{FF2B5EF4-FFF2-40B4-BE49-F238E27FC236}">
                <a16:creationId xmlns:a16="http://schemas.microsoft.com/office/drawing/2014/main" id="{D48175BC-1BDD-8732-C14E-13BEDD1125B1}"/>
              </a:ext>
            </a:extLst>
          </p:cNvPr>
          <p:cNvCxnSpPr>
            <a:cxnSpLocks/>
            <a:stCxn id="53" idx="3"/>
            <a:endCxn id="65" idx="1"/>
          </p:cNvCxnSpPr>
          <p:nvPr/>
        </p:nvCxnSpPr>
        <p:spPr>
          <a:xfrm flipV="1">
            <a:off x="5539480" y="3407106"/>
            <a:ext cx="708920" cy="2009835"/>
          </a:xfrm>
          <a:prstGeom prst="curvedConnector3">
            <a:avLst>
              <a:gd name="adj1" fmla="val 50000"/>
            </a:avLst>
          </a:prstGeom>
          <a:ln w="63500">
            <a:solidFill>
              <a:srgbClr val="C30D3E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er: gekrümmt 116">
            <a:extLst>
              <a:ext uri="{FF2B5EF4-FFF2-40B4-BE49-F238E27FC236}">
                <a16:creationId xmlns:a16="http://schemas.microsoft.com/office/drawing/2014/main" id="{E12EB4A7-F9E5-0133-FECC-38100035B72B}"/>
              </a:ext>
            </a:extLst>
          </p:cNvPr>
          <p:cNvCxnSpPr>
            <a:cxnSpLocks/>
            <a:stCxn id="49" idx="3"/>
            <a:endCxn id="65" idx="1"/>
          </p:cNvCxnSpPr>
          <p:nvPr/>
        </p:nvCxnSpPr>
        <p:spPr>
          <a:xfrm flipV="1">
            <a:off x="5539132" y="3407106"/>
            <a:ext cx="709268" cy="1008477"/>
          </a:xfrm>
          <a:prstGeom prst="curvedConnector3">
            <a:avLst>
              <a:gd name="adj1" fmla="val 59693"/>
            </a:avLst>
          </a:prstGeom>
          <a:ln w="63500">
            <a:solidFill>
              <a:srgbClr val="C30D3E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Verbinder: gekrümmt 121">
            <a:extLst>
              <a:ext uri="{FF2B5EF4-FFF2-40B4-BE49-F238E27FC236}">
                <a16:creationId xmlns:a16="http://schemas.microsoft.com/office/drawing/2014/main" id="{230924F3-2306-FB25-6740-0C3B7D68B8C2}"/>
              </a:ext>
            </a:extLst>
          </p:cNvPr>
          <p:cNvCxnSpPr>
            <a:cxnSpLocks/>
            <a:stCxn id="65" idx="0"/>
            <a:endCxn id="77" idx="1"/>
          </p:cNvCxnSpPr>
          <p:nvPr/>
        </p:nvCxnSpPr>
        <p:spPr>
          <a:xfrm rot="5400000" flipH="1" flipV="1">
            <a:off x="6681443" y="2453506"/>
            <a:ext cx="823848" cy="267222"/>
          </a:xfrm>
          <a:prstGeom prst="curvedConnector2">
            <a:avLst/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7CD7B72F-6D17-1910-0C4B-0C5EF88BAF4A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8913329" y="2173233"/>
            <a:ext cx="509711" cy="1960"/>
          </a:xfrm>
          <a:prstGeom prst="curvedConnector3">
            <a:avLst>
              <a:gd name="adj1" fmla="val 50000"/>
            </a:avLst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Verbinder: gekrümmt 130">
            <a:extLst>
              <a:ext uri="{FF2B5EF4-FFF2-40B4-BE49-F238E27FC236}">
                <a16:creationId xmlns:a16="http://schemas.microsoft.com/office/drawing/2014/main" id="{3C0A7AD5-478A-42B0-D39F-D82694A49614}"/>
              </a:ext>
            </a:extLst>
          </p:cNvPr>
          <p:cNvCxnSpPr>
            <a:cxnSpLocks/>
            <a:stCxn id="65" idx="2"/>
            <a:endCxn id="69" idx="1"/>
          </p:cNvCxnSpPr>
          <p:nvPr/>
        </p:nvCxnSpPr>
        <p:spPr>
          <a:xfrm rot="16200000" flipH="1">
            <a:off x="7786207" y="2988719"/>
            <a:ext cx="747121" cy="2400023"/>
          </a:xfrm>
          <a:prstGeom prst="curvedConnector2">
            <a:avLst/>
          </a:prstGeom>
          <a:ln w="63500">
            <a:solidFill>
              <a:srgbClr val="C30D3E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38231385-05EC-965A-E819-B5C6D66D423B}"/>
              </a:ext>
            </a:extLst>
          </p:cNvPr>
          <p:cNvSpPr txBox="1"/>
          <p:nvPr/>
        </p:nvSpPr>
        <p:spPr>
          <a:xfrm>
            <a:off x="1628724" y="2111891"/>
            <a:ext cx="160874" cy="31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99" name="AutoShape 6">
            <a:extLst>
              <a:ext uri="{FF2B5EF4-FFF2-40B4-BE49-F238E27FC236}">
                <a16:creationId xmlns:a16="http://schemas.microsoft.com/office/drawing/2014/main" id="{E2482DFC-2D17-7CA6-D2E9-93E56A07DA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AutoShape 8">
            <a:extLst>
              <a:ext uri="{FF2B5EF4-FFF2-40B4-BE49-F238E27FC236}">
                <a16:creationId xmlns:a16="http://schemas.microsoft.com/office/drawing/2014/main" id="{DE70CB3D-83E5-5D8B-1AFE-BCFD081F7D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63561DAD-607D-8A27-377B-623FCCE4A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165" y="3456301"/>
            <a:ext cx="363111" cy="331686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BAB2281D-2772-5F65-45BC-B1B43328D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2396" y="2362001"/>
            <a:ext cx="363111" cy="3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0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21614A-46D1-68B1-F4A5-A5BBA543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34" y="3037503"/>
            <a:ext cx="4757749" cy="2239259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BC38B4-F681-2369-5967-0947A7B83A60}"/>
              </a:ext>
            </a:extLst>
          </p:cNvPr>
          <p:cNvGrpSpPr/>
          <p:nvPr/>
        </p:nvGrpSpPr>
        <p:grpSpPr>
          <a:xfrm>
            <a:off x="4370089" y="1420255"/>
            <a:ext cx="2016232" cy="1095996"/>
            <a:chOff x="4370089" y="1420255"/>
            <a:chExt cx="2016232" cy="1095996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89A1965-EEF9-AADC-8E56-4AC3F3FA1841}"/>
                </a:ext>
              </a:extLst>
            </p:cNvPr>
            <p:cNvGrpSpPr/>
            <p:nvPr/>
          </p:nvGrpSpPr>
          <p:grpSpPr>
            <a:xfrm>
              <a:off x="4370089" y="1420255"/>
              <a:ext cx="2016232" cy="1095996"/>
              <a:chOff x="9904402" y="1917434"/>
              <a:chExt cx="2016232" cy="1095996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A91A6339-4154-A46E-1B15-37C79A948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4402" y="1917434"/>
                <a:ext cx="2016232" cy="1095996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F010C91-4E78-F5DD-0E2E-059E9763D8F9}"/>
                  </a:ext>
                </a:extLst>
              </p:cNvPr>
              <p:cNvSpPr txBox="1"/>
              <p:nvPr/>
            </p:nvSpPr>
            <p:spPr>
              <a:xfrm>
                <a:off x="10436964" y="2045639"/>
                <a:ext cx="11693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rsche Next TT"/>
                    <a:ea typeface="+mn-ea"/>
                    <a:cs typeface="+mn-cs"/>
                  </a:rPr>
                  <a:t>SARIMA</a:t>
                </a:r>
              </a:p>
            </p:txBody>
          </p:sp>
        </p:grpSp>
        <p:pic>
          <p:nvPicPr>
            <p:cNvPr id="30" name="Grafik 29" descr="Zahnräder Silhouette">
              <a:extLst>
                <a:ext uri="{FF2B5EF4-FFF2-40B4-BE49-F238E27FC236}">
                  <a16:creationId xmlns:a16="http://schemas.microsoft.com/office/drawing/2014/main" id="{D128556D-EA42-66F8-EDF5-16D20065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9315" y="2190924"/>
              <a:ext cx="230021" cy="230021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87A264-163C-D12C-FE41-338391169682}"/>
              </a:ext>
            </a:extLst>
          </p:cNvPr>
          <p:cNvGrpSpPr/>
          <p:nvPr/>
        </p:nvGrpSpPr>
        <p:grpSpPr>
          <a:xfrm>
            <a:off x="2396316" y="1420255"/>
            <a:ext cx="2016232" cy="1095996"/>
            <a:chOff x="2396316" y="1420255"/>
            <a:chExt cx="2016232" cy="109599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6BE91B-5660-9AEA-4B72-75626BB9B174}"/>
                </a:ext>
              </a:extLst>
            </p:cNvPr>
            <p:cNvGrpSpPr/>
            <p:nvPr/>
          </p:nvGrpSpPr>
          <p:grpSpPr>
            <a:xfrm>
              <a:off x="2396316" y="1420255"/>
              <a:ext cx="2016232" cy="1095996"/>
              <a:chOff x="8693662" y="1435797"/>
              <a:chExt cx="2016232" cy="1095996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D576DBA3-6EC0-AC31-69A7-A897EC7A0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3662" y="1435797"/>
                <a:ext cx="2016232" cy="1095996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8CB762C5-86D6-0E01-C851-B51F9FFD7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-10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2081" y="1638070"/>
                <a:ext cx="1172588" cy="219861"/>
              </a:xfrm>
              <a:prstGeom prst="rect">
                <a:avLst/>
              </a:prstGeom>
            </p:spPr>
          </p:pic>
        </p:grpSp>
        <p:pic>
          <p:nvPicPr>
            <p:cNvPr id="41" name="Grafik 40" descr="Zahnräder Silhouette">
              <a:extLst>
                <a:ext uri="{FF2B5EF4-FFF2-40B4-BE49-F238E27FC236}">
                  <a16:creationId xmlns:a16="http://schemas.microsoft.com/office/drawing/2014/main" id="{86A37455-AD40-B96E-2FF6-F1354515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0157" y="2170762"/>
              <a:ext cx="230021" cy="230021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2906A48-09CE-6032-6C2A-A3C39CD550FD}"/>
              </a:ext>
            </a:extLst>
          </p:cNvPr>
          <p:cNvGrpSpPr/>
          <p:nvPr/>
        </p:nvGrpSpPr>
        <p:grpSpPr>
          <a:xfrm>
            <a:off x="360520" y="1403499"/>
            <a:ext cx="2016232" cy="1095996"/>
            <a:chOff x="360520" y="1403499"/>
            <a:chExt cx="2016232" cy="109599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5A826C-3B9D-0049-7A4F-778C9D0F6D22}"/>
                </a:ext>
              </a:extLst>
            </p:cNvPr>
            <p:cNvGrpSpPr/>
            <p:nvPr/>
          </p:nvGrpSpPr>
          <p:grpSpPr>
            <a:xfrm>
              <a:off x="360520" y="1403499"/>
              <a:ext cx="2016232" cy="1095996"/>
              <a:chOff x="6450260" y="1417895"/>
              <a:chExt cx="2016232" cy="1095996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14D9204A-5A91-E11C-460B-6E0B6777F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260" y="1417895"/>
                <a:ext cx="2016232" cy="1095996"/>
              </a:xfrm>
              <a:prstGeom prst="rect">
                <a:avLst/>
              </a:prstGeom>
            </p:spPr>
          </p:pic>
          <p:pic>
            <p:nvPicPr>
              <p:cNvPr id="16" name="Grafik 15" descr="Ein Bild, das Schrift, Grafiken, Text, Logo enthält.&#10;&#10;Automatisch generierte Beschreibung">
                <a:extLst>
                  <a:ext uri="{FF2B5EF4-FFF2-40B4-BE49-F238E27FC236}">
                    <a16:creationId xmlns:a16="http://schemas.microsoft.com/office/drawing/2014/main" id="{080DBA88-FC3C-82B3-D31C-824C812AA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269" y="1550626"/>
                <a:ext cx="795623" cy="306159"/>
              </a:xfrm>
              <a:prstGeom prst="rect">
                <a:avLst/>
              </a:prstGeom>
            </p:spPr>
          </p:pic>
        </p:grpSp>
        <p:pic>
          <p:nvPicPr>
            <p:cNvPr id="42" name="Grafik 41" descr="Zahnräder Silhouette">
              <a:extLst>
                <a:ext uri="{FF2B5EF4-FFF2-40B4-BE49-F238E27FC236}">
                  <a16:creationId xmlns:a16="http://schemas.microsoft.com/office/drawing/2014/main" id="{DD33B1B8-E4E7-9F0B-2432-89182457B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3625" y="2149414"/>
              <a:ext cx="230021" cy="230021"/>
            </a:xfrm>
            <a:prstGeom prst="rect">
              <a:avLst/>
            </a:prstGeom>
          </p:spPr>
        </p:pic>
      </p:grp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0A4C49AF-8E11-C9C8-A63A-C70191C7C488}"/>
              </a:ext>
            </a:extLst>
          </p:cNvPr>
          <p:cNvSpPr txBox="1">
            <a:spLocks/>
          </p:cNvSpPr>
          <p:nvPr/>
        </p:nvSpPr>
        <p:spPr>
          <a:xfrm>
            <a:off x="6927111" y="1192773"/>
            <a:ext cx="4904369" cy="2078461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Porsche Next T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Porsche Next T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Porsche Next T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2200" b="1" dirty="0"/>
              <a:t>Sub-Models</a:t>
            </a:r>
          </a:p>
          <a:p>
            <a:pPr lvl="1"/>
            <a:r>
              <a:rPr lang="de-DE" sz="2200" dirty="0"/>
              <a:t>Choice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algorithms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typical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modelling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time </a:t>
            </a:r>
            <a:r>
              <a:rPr lang="de-DE" sz="2200" dirty="0" err="1"/>
              <a:t>series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endParaRPr lang="de-DE" sz="2200" dirty="0"/>
          </a:p>
          <a:p>
            <a:pPr lvl="1"/>
            <a:r>
              <a:rPr lang="de-DE" sz="2200" dirty="0"/>
              <a:t>All </a:t>
            </a:r>
            <a:r>
              <a:rPr lang="de-DE" sz="2200" dirty="0" err="1"/>
              <a:t>algorithms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own (</a:t>
            </a:r>
            <a:r>
              <a:rPr lang="de-DE" sz="2200" dirty="0" err="1"/>
              <a:t>dis</a:t>
            </a:r>
            <a:r>
              <a:rPr lang="de-DE" sz="2200" dirty="0"/>
              <a:t>)</a:t>
            </a:r>
            <a:r>
              <a:rPr lang="de-DE" sz="2200" dirty="0" err="1"/>
              <a:t>advantages</a:t>
            </a:r>
            <a:r>
              <a:rPr lang="de-DE" sz="2200" dirty="0"/>
              <a:t> </a:t>
            </a:r>
            <a:r>
              <a:rPr lang="de-DE" sz="2200" dirty="0" err="1"/>
              <a:t>which</a:t>
            </a:r>
            <a:r>
              <a:rPr lang="de-DE" sz="2200" dirty="0"/>
              <a:t> </a:t>
            </a:r>
            <a:r>
              <a:rPr lang="de-DE" sz="2200" dirty="0" err="1"/>
              <a:t>influence</a:t>
            </a:r>
            <a:r>
              <a:rPr lang="de-DE" sz="2200" dirty="0"/>
              <a:t> </a:t>
            </a:r>
            <a:r>
              <a:rPr lang="de-DE" sz="2200" dirty="0" err="1"/>
              <a:t>predictions</a:t>
            </a:r>
            <a:r>
              <a:rPr lang="de-DE" sz="2200" dirty="0"/>
              <a:t> 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827948D-AD0B-1622-CB84-54B3F7525AFA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Core </a:t>
            </a:r>
            <a:r>
              <a:rPr lang="de-DE" sz="3200" err="1">
                <a:solidFill>
                  <a:schemeClr val="bg1"/>
                </a:solidFill>
              </a:rPr>
              <a:t>Idea</a:t>
            </a:r>
            <a:r>
              <a:rPr lang="de-DE" sz="3200">
                <a:solidFill>
                  <a:schemeClr val="bg1"/>
                </a:solidFill>
              </a:rPr>
              <a:t>: Building a Meta-Model </a:t>
            </a:r>
            <a:r>
              <a:rPr lang="de-DE" sz="3200" err="1">
                <a:solidFill>
                  <a:schemeClr val="bg1"/>
                </a:solidFill>
              </a:rPr>
              <a:t>with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Three</a:t>
            </a:r>
            <a:r>
              <a:rPr lang="de-DE" sz="3200">
                <a:solidFill>
                  <a:schemeClr val="bg1"/>
                </a:solidFill>
              </a:rPr>
              <a:t> Sub-Models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6D7EF5-8543-7388-6C6A-14898B474251}"/>
              </a:ext>
            </a:extLst>
          </p:cNvPr>
          <p:cNvSpPr txBox="1"/>
          <p:nvPr/>
        </p:nvSpPr>
        <p:spPr>
          <a:xfrm>
            <a:off x="2809766" y="3429000"/>
            <a:ext cx="1602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>
                <a:solidFill>
                  <a:prstClr val="black"/>
                </a:solidFill>
                <a:latin typeface="Porsche Next TT"/>
              </a:rPr>
              <a:t>RANDOM FOREST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5E5EAF1C-45F1-B17C-5EED-F7215052AB51}"/>
              </a:ext>
            </a:extLst>
          </p:cNvPr>
          <p:cNvSpPr txBox="1">
            <a:spLocks/>
          </p:cNvSpPr>
          <p:nvPr/>
        </p:nvSpPr>
        <p:spPr>
          <a:xfrm>
            <a:off x="6927110" y="3564229"/>
            <a:ext cx="4904369" cy="2078461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Porsche Next T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Porsche Next T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Porsche Next T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Porsche Next T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n-GB" sz="2200" b="1" dirty="0"/>
              <a:t>Why Meta-Model?</a:t>
            </a:r>
            <a:endParaRPr lang="de-DE" sz="2200" b="1" dirty="0"/>
          </a:p>
          <a:p>
            <a:pPr lvl="1"/>
            <a:r>
              <a:rPr lang="de-DE" sz="2200" dirty="0" err="1"/>
              <a:t>Possibility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best</a:t>
            </a:r>
            <a:r>
              <a:rPr lang="de-DE" sz="2200" dirty="0"/>
              <a:t> out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algorithm</a:t>
            </a:r>
            <a:r>
              <a:rPr lang="de-DE" sz="2200" dirty="0"/>
              <a:t> &amp; </a:t>
            </a:r>
            <a:r>
              <a:rPr lang="de-DE" sz="2200" dirty="0" err="1"/>
              <a:t>provide</a:t>
            </a:r>
            <a:r>
              <a:rPr lang="de-DE" sz="2200" dirty="0"/>
              <a:t> </a:t>
            </a:r>
            <a:r>
              <a:rPr lang="de-DE" sz="2200" dirty="0" err="1"/>
              <a:t>better</a:t>
            </a:r>
            <a:r>
              <a:rPr lang="de-DE" sz="2200" dirty="0"/>
              <a:t> </a:t>
            </a:r>
            <a:r>
              <a:rPr lang="de-DE" sz="2200" dirty="0" err="1"/>
              <a:t>prediction</a:t>
            </a:r>
            <a:endParaRPr lang="de-DE" sz="2200" dirty="0"/>
          </a:p>
          <a:p>
            <a:pPr lvl="1"/>
            <a:r>
              <a:rPr lang="de-DE" sz="2200" dirty="0"/>
              <a:t>Quick </a:t>
            </a:r>
            <a:r>
              <a:rPr lang="de-DE" sz="2200" dirty="0" err="1"/>
              <a:t>adaption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better</a:t>
            </a:r>
            <a:r>
              <a:rPr lang="de-DE" sz="2200" dirty="0"/>
              <a:t> </a:t>
            </a:r>
            <a:r>
              <a:rPr lang="de-DE" sz="2200" dirty="0" err="1"/>
              <a:t>short</a:t>
            </a:r>
            <a:r>
              <a:rPr lang="de-DE" sz="2200" dirty="0"/>
              <a:t> </a:t>
            </a:r>
            <a:r>
              <a:rPr lang="de-DE" sz="2200" dirty="0" err="1"/>
              <a:t>term</a:t>
            </a:r>
            <a:r>
              <a:rPr lang="de-DE" sz="2200" dirty="0"/>
              <a:t> </a:t>
            </a:r>
            <a:r>
              <a:rPr lang="de-DE" sz="2200" dirty="0" err="1"/>
              <a:t>modelling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517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8073 0.43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21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01276 0.444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2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15079 0.444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Diagramm, Reihe, Origami enthält.&#10;&#10;Automatisch generierte Beschreibung">
            <a:extLst>
              <a:ext uri="{FF2B5EF4-FFF2-40B4-BE49-F238E27FC236}">
                <a16:creationId xmlns:a16="http://schemas.microsoft.com/office/drawing/2014/main" id="{5D0E93A8-DB3F-45B2-CD9E-9F2FEDE1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" y="1114365"/>
            <a:ext cx="11442899" cy="504670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DB2AE3-ED88-70D7-E650-22347B1011A5}"/>
              </a:ext>
            </a:extLst>
          </p:cNvPr>
          <p:cNvGrpSpPr/>
          <p:nvPr/>
        </p:nvGrpSpPr>
        <p:grpSpPr>
          <a:xfrm>
            <a:off x="360520" y="1114365"/>
            <a:ext cx="11470960" cy="5046707"/>
            <a:chOff x="360520" y="1001475"/>
            <a:chExt cx="11470960" cy="504670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681AFBD-36B1-C8A6-728F-2FBC2C58E254}"/>
                </a:ext>
              </a:extLst>
            </p:cNvPr>
            <p:cNvSpPr/>
            <p:nvPr/>
          </p:nvSpPr>
          <p:spPr>
            <a:xfrm>
              <a:off x="360520" y="1001475"/>
              <a:ext cx="11470960" cy="504670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EE25BFE-EFED-D348-5BFD-179E7854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4025" y="1534116"/>
              <a:ext cx="6683949" cy="378976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09A6EAD-A028-0A6D-749C-7730F235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73716" y="2233542"/>
              <a:ext cx="3887211" cy="760242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2A80DF91-4B42-25F0-2B3E-F1E62F167E3D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Prophet-Model </a:t>
            </a:r>
            <a:r>
              <a:rPr lang="de-DE" sz="3200" err="1">
                <a:solidFill>
                  <a:schemeClr val="bg1"/>
                </a:solidFill>
              </a:rPr>
              <a:t>Provides</a:t>
            </a:r>
            <a:r>
              <a:rPr lang="de-DE" sz="3200">
                <a:solidFill>
                  <a:schemeClr val="bg1"/>
                </a:solidFill>
              </a:rPr>
              <a:t> Best </a:t>
            </a:r>
            <a:r>
              <a:rPr lang="de-DE" sz="3200" err="1">
                <a:solidFill>
                  <a:schemeClr val="bg1"/>
                </a:solidFill>
              </a:rPr>
              <a:t>Results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When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Only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Considering</a:t>
            </a:r>
            <a:r>
              <a:rPr lang="de-DE" sz="3200">
                <a:solidFill>
                  <a:schemeClr val="bg1"/>
                </a:solidFill>
              </a:rPr>
              <a:t> MAPE</a:t>
            </a:r>
          </a:p>
        </p:txBody>
      </p:sp>
    </p:spTree>
    <p:extLst>
      <p:ext uri="{BB962C8B-B14F-4D97-AF65-F5344CB8AC3E}">
        <p14:creationId xmlns:p14="http://schemas.microsoft.com/office/powerpoint/2010/main" val="17289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C0E89-35B0-989D-970D-E551B483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431611D-C55E-312F-E11B-3811B01B24E3}"/>
              </a:ext>
            </a:extLst>
          </p:cNvPr>
          <p:cNvSpPr/>
          <p:nvPr/>
        </p:nvSpPr>
        <p:spPr>
          <a:xfrm>
            <a:off x="-145645" y="1197735"/>
            <a:ext cx="12483289" cy="3412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A064B21-C14F-1B88-E72F-CC2E1CE7578C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Data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Action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639F17E-1B61-BD7E-5940-02889E09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13" y="1789423"/>
            <a:ext cx="10380373" cy="2333689"/>
          </a:xfrm>
          <a:prstGeom prst="rect">
            <a:avLst/>
          </a:prstGeom>
        </p:spPr>
      </p:pic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D4F486-6400-5974-7C9F-042527EC36F7}"/>
              </a:ext>
            </a:extLst>
          </p:cNvPr>
          <p:cNvSpPr/>
          <p:nvPr/>
        </p:nvSpPr>
        <p:spPr>
          <a:xfrm>
            <a:off x="10876120" y="1687155"/>
            <a:ext cx="955360" cy="4128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F092364-49FA-3F67-6C39-863D5E645945}"/>
              </a:ext>
            </a:extLst>
          </p:cNvPr>
          <p:cNvSpPr/>
          <p:nvPr/>
        </p:nvSpPr>
        <p:spPr>
          <a:xfrm>
            <a:off x="7225048" y="1582991"/>
            <a:ext cx="1616386" cy="4128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67723D2D-7FD6-F697-25AA-8218B878F9B9}"/>
              </a:ext>
            </a:extLst>
          </p:cNvPr>
          <p:cNvSpPr/>
          <p:nvPr/>
        </p:nvSpPr>
        <p:spPr>
          <a:xfrm>
            <a:off x="262253" y="2091010"/>
            <a:ext cx="2870947" cy="4101353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rgbClr val="C30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871158DE-BA63-D91E-4938-CBBF1C44BA51}"/>
              </a:ext>
            </a:extLst>
          </p:cNvPr>
          <p:cNvSpPr/>
          <p:nvPr/>
        </p:nvSpPr>
        <p:spPr>
          <a:xfrm>
            <a:off x="1075765" y="1317811"/>
            <a:ext cx="1418665" cy="1385047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C30D3E"/>
            </a:solidFill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Produktion Silhouette">
            <a:extLst>
              <a:ext uri="{FF2B5EF4-FFF2-40B4-BE49-F238E27FC236}">
                <a16:creationId xmlns:a16="http://schemas.microsoft.com/office/drawing/2014/main" id="{FDC2A1CB-FAEA-0BB5-D043-5D6905A41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435" y="1570736"/>
            <a:ext cx="824916" cy="82491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B41439B-CD0B-1298-9D8F-932260391135}"/>
              </a:ext>
            </a:extLst>
          </p:cNvPr>
          <p:cNvSpPr txBox="1"/>
          <p:nvPr/>
        </p:nvSpPr>
        <p:spPr>
          <a:xfrm>
            <a:off x="3251939" y="2760975"/>
            <a:ext cx="2870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Enough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skilled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workers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>
                <a:latin typeface="Porsche Next TT"/>
              </a:rPr>
              <a:t>(Re)</a:t>
            </a:r>
            <a:r>
              <a:rPr lang="de-DE" sz="2400" err="1">
                <a:latin typeface="Porsche Next TT"/>
              </a:rPr>
              <a:t>new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work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contracts</a:t>
            </a:r>
            <a:endParaRPr lang="de-DE" sz="2400">
              <a:latin typeface="Porsche Next TT"/>
            </a:endParaRPr>
          </a:p>
          <a:p>
            <a:endParaRPr lang="de-DE" sz="2400">
              <a:latin typeface="Porsche Next T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FC695E-3C5D-2224-8D91-D2135C7BADA5}"/>
              </a:ext>
            </a:extLst>
          </p:cNvPr>
          <p:cNvSpPr txBox="1"/>
          <p:nvPr/>
        </p:nvSpPr>
        <p:spPr>
          <a:xfrm>
            <a:off x="495301" y="2720787"/>
            <a:ext cx="263790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Porsche Next TT"/>
              </a:rPr>
              <a:t>Maintain</a:t>
            </a:r>
            <a:r>
              <a:rPr lang="de-DE" sz="2200" dirty="0">
                <a:latin typeface="Porsche Next TT"/>
              </a:rPr>
              <a:t> 3 shift </a:t>
            </a:r>
            <a:r>
              <a:rPr lang="de-DE" sz="2200" dirty="0" err="1">
                <a:latin typeface="Porsche Next TT"/>
              </a:rPr>
              <a:t>operation</a:t>
            </a:r>
            <a:endParaRPr lang="de-DE" sz="2200" dirty="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Porsche Next TT"/>
              </a:rPr>
              <a:t>Ensure</a:t>
            </a:r>
            <a:r>
              <a:rPr lang="de-DE" sz="2200" dirty="0">
                <a:latin typeface="Porsche Next TT"/>
              </a:rPr>
              <a:t> </a:t>
            </a:r>
            <a:r>
              <a:rPr lang="de-DE" sz="2200" dirty="0" err="1">
                <a:latin typeface="Porsche Next TT"/>
              </a:rPr>
              <a:t>production</a:t>
            </a:r>
            <a:r>
              <a:rPr lang="de-DE" sz="2200" dirty="0">
                <a:latin typeface="Porsche Next TT"/>
              </a:rPr>
              <a:t> </a:t>
            </a:r>
            <a:r>
              <a:rPr lang="de-DE" sz="2200" dirty="0" err="1">
                <a:latin typeface="Porsche Next TT"/>
              </a:rPr>
              <a:t>capacity</a:t>
            </a:r>
            <a:r>
              <a:rPr lang="de-DE" sz="2200" dirty="0">
                <a:latin typeface="Porsche Next TT"/>
              </a:rPr>
              <a:t> &amp; </a:t>
            </a:r>
            <a:r>
              <a:rPr lang="de-DE" sz="2200" dirty="0" err="1">
                <a:latin typeface="Porsche Next TT"/>
              </a:rPr>
              <a:t>utilization</a:t>
            </a:r>
            <a:endParaRPr lang="de-DE" sz="2200" dirty="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err="1">
                <a:latin typeface="Porsche Next TT"/>
              </a:rPr>
              <a:t>Prepare</a:t>
            </a:r>
            <a:r>
              <a:rPr lang="de-DE" sz="2200" dirty="0">
                <a:latin typeface="Porsche Next TT"/>
              </a:rPr>
              <a:t> </a:t>
            </a:r>
            <a:r>
              <a:rPr lang="de-DE" sz="2200" dirty="0" err="1">
                <a:latin typeface="Porsche Next TT"/>
              </a:rPr>
              <a:t>for</a:t>
            </a:r>
            <a:r>
              <a:rPr lang="de-DE" sz="2200" dirty="0">
                <a:latin typeface="Porsche Next TT"/>
              </a:rPr>
              <a:t> </a:t>
            </a:r>
            <a:r>
              <a:rPr lang="de-DE" sz="2200" dirty="0" err="1">
                <a:latin typeface="Porsche Next TT"/>
              </a:rPr>
              <a:t>short</a:t>
            </a:r>
            <a:r>
              <a:rPr lang="de-DE" sz="2200" dirty="0">
                <a:latin typeface="Porsche Next TT"/>
              </a:rPr>
              <a:t>-term </a:t>
            </a:r>
            <a:r>
              <a:rPr lang="de-DE" sz="2200" dirty="0" err="1">
                <a:latin typeface="Porsche Next TT"/>
              </a:rPr>
              <a:t>decreasing</a:t>
            </a:r>
            <a:r>
              <a:rPr lang="de-DE" sz="2200" dirty="0">
                <a:latin typeface="Porsche Next TT"/>
              </a:rPr>
              <a:t> &amp; </a:t>
            </a:r>
            <a:r>
              <a:rPr lang="de-DE" sz="2200" dirty="0" err="1">
                <a:latin typeface="Porsche Next TT"/>
              </a:rPr>
              <a:t>long</a:t>
            </a:r>
            <a:r>
              <a:rPr lang="de-DE" sz="2200" dirty="0">
                <a:latin typeface="Porsche Next TT"/>
              </a:rPr>
              <a:t>-term </a:t>
            </a:r>
            <a:r>
              <a:rPr lang="de-DE" sz="2200" dirty="0" err="1">
                <a:latin typeface="Porsche Next TT"/>
              </a:rPr>
              <a:t>increasing</a:t>
            </a:r>
            <a:r>
              <a:rPr lang="de-DE" sz="2200" dirty="0">
                <a:latin typeface="Porsche Next TT"/>
              </a:rPr>
              <a:t> </a:t>
            </a:r>
            <a:r>
              <a:rPr lang="de-DE" sz="2200" dirty="0" err="1">
                <a:latin typeface="Porsche Next TT"/>
              </a:rPr>
              <a:t>demand</a:t>
            </a:r>
            <a:endParaRPr lang="de-DE" sz="2200" dirty="0">
              <a:latin typeface="Porsche Next T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7717AF-F9C8-A21F-8FC9-1CC7579FE9B8}"/>
              </a:ext>
            </a:extLst>
          </p:cNvPr>
          <p:cNvSpPr txBox="1"/>
          <p:nvPr/>
        </p:nvSpPr>
        <p:spPr>
          <a:xfrm>
            <a:off x="6125130" y="2727675"/>
            <a:ext cx="287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Enough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budget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available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for</a:t>
            </a:r>
            <a:r>
              <a:rPr lang="de-DE" sz="2400">
                <a:latin typeface="Porsche Next TT"/>
              </a:rPr>
              <a:t> an </a:t>
            </a:r>
            <a:r>
              <a:rPr lang="de-DE" sz="2400" err="1">
                <a:latin typeface="Porsche Next TT"/>
              </a:rPr>
              <a:t>increase</a:t>
            </a:r>
            <a:r>
              <a:rPr lang="de-DE" sz="2400">
                <a:latin typeface="Porsche Next TT"/>
              </a:rPr>
              <a:t> in </a:t>
            </a:r>
            <a:r>
              <a:rPr lang="de-DE" sz="2400" err="1">
                <a:latin typeface="Porsche Next TT"/>
              </a:rPr>
              <a:t>order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input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Adapt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financial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planning</a:t>
            </a:r>
            <a:endParaRPr lang="de-DE" sz="2400">
              <a:latin typeface="Porsche Next T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84CE70-892B-0201-DDDF-FA4F9B6ACB33}"/>
              </a:ext>
            </a:extLst>
          </p:cNvPr>
          <p:cNvSpPr txBox="1"/>
          <p:nvPr/>
        </p:nvSpPr>
        <p:spPr>
          <a:xfrm>
            <a:off x="9008401" y="2675966"/>
            <a:ext cx="2870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>
                <a:latin typeface="Porsche Next TT"/>
              </a:rPr>
              <a:t>New </a:t>
            </a:r>
            <a:r>
              <a:rPr lang="de-DE" sz="2400" err="1">
                <a:latin typeface="Porsche Next TT"/>
              </a:rPr>
              <a:t>product</a:t>
            </a:r>
            <a:r>
              <a:rPr lang="de-DE" sz="2400">
                <a:latin typeface="Porsche Next TT"/>
              </a:rPr>
              <a:t> launch </a:t>
            </a:r>
            <a:r>
              <a:rPr lang="de-DE" sz="2400" err="1">
                <a:latin typeface="Porsche Next TT"/>
              </a:rPr>
              <a:t>or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model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adjustments</a:t>
            </a:r>
            <a:endParaRPr lang="de-DE" sz="2400">
              <a:latin typeface="Porsche Next T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>
                <a:latin typeface="Porsche Next TT"/>
              </a:rPr>
              <a:t>Could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features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be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transferred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to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other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vehicle</a:t>
            </a:r>
            <a:r>
              <a:rPr lang="de-DE" sz="2400">
                <a:latin typeface="Porsche Next TT"/>
              </a:rPr>
              <a:t> </a:t>
            </a:r>
            <a:r>
              <a:rPr lang="de-DE" sz="2400" err="1">
                <a:latin typeface="Porsche Next TT"/>
              </a:rPr>
              <a:t>groups</a:t>
            </a:r>
            <a:r>
              <a:rPr lang="de-DE" sz="2400">
                <a:latin typeface="Porsche Next T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>
              <a:latin typeface="Porsche Next T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4CB1C98-99E6-E17E-7343-D4B070155A7E}"/>
              </a:ext>
            </a:extLst>
          </p:cNvPr>
          <p:cNvSpPr/>
          <p:nvPr/>
        </p:nvSpPr>
        <p:spPr>
          <a:xfrm>
            <a:off x="3251938" y="2017058"/>
            <a:ext cx="9661422" cy="4322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8D75B4A-390E-E7AC-F15A-068B8EBBB527}"/>
              </a:ext>
            </a:extLst>
          </p:cNvPr>
          <p:cNvGrpSpPr/>
          <p:nvPr/>
        </p:nvGrpSpPr>
        <p:grpSpPr>
          <a:xfrm>
            <a:off x="3957918" y="1297652"/>
            <a:ext cx="1418665" cy="1385047"/>
            <a:chOff x="3957918" y="1297652"/>
            <a:chExt cx="1418665" cy="1385047"/>
          </a:xfrm>
        </p:grpSpPr>
        <p:sp>
          <p:nvSpPr>
            <p:cNvPr id="9" name="Flussdiagramm: Verbinder 8">
              <a:extLst>
                <a:ext uri="{FF2B5EF4-FFF2-40B4-BE49-F238E27FC236}">
                  <a16:creationId xmlns:a16="http://schemas.microsoft.com/office/drawing/2014/main" id="{5722C54C-3874-E48B-BAE5-EB145F2DE73F}"/>
                </a:ext>
              </a:extLst>
            </p:cNvPr>
            <p:cNvSpPr/>
            <p:nvPr/>
          </p:nvSpPr>
          <p:spPr>
            <a:xfrm>
              <a:off x="3957918" y="1297652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Büromitarbeiterin Silhouette">
              <a:extLst>
                <a:ext uri="{FF2B5EF4-FFF2-40B4-BE49-F238E27FC236}">
                  <a16:creationId xmlns:a16="http://schemas.microsoft.com/office/drawing/2014/main" id="{C9A62A0E-CFEA-22A0-4ADC-EADF09BA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6168" y="1629324"/>
              <a:ext cx="750794" cy="750794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111155A-E406-123A-A4CB-15C5170E4CFC}"/>
              </a:ext>
            </a:extLst>
          </p:cNvPr>
          <p:cNvGrpSpPr/>
          <p:nvPr/>
        </p:nvGrpSpPr>
        <p:grpSpPr>
          <a:xfrm>
            <a:off x="6815419" y="1290919"/>
            <a:ext cx="1418665" cy="1385047"/>
            <a:chOff x="6815419" y="1290919"/>
            <a:chExt cx="1418665" cy="1385047"/>
          </a:xfrm>
        </p:grpSpPr>
        <p:sp>
          <p:nvSpPr>
            <p:cNvPr id="10" name="Flussdiagramm: Verbinder 9">
              <a:extLst>
                <a:ext uri="{FF2B5EF4-FFF2-40B4-BE49-F238E27FC236}">
                  <a16:creationId xmlns:a16="http://schemas.microsoft.com/office/drawing/2014/main" id="{1D08713D-82AA-3CA8-3ACC-AF1477A33099}"/>
                </a:ext>
              </a:extLst>
            </p:cNvPr>
            <p:cNvSpPr/>
            <p:nvPr/>
          </p:nvSpPr>
          <p:spPr>
            <a:xfrm>
              <a:off x="6815419" y="1290919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Bank Silhouette">
              <a:extLst>
                <a:ext uri="{FF2B5EF4-FFF2-40B4-BE49-F238E27FC236}">
                  <a16:creationId xmlns:a16="http://schemas.microsoft.com/office/drawing/2014/main" id="{6C74989B-05C2-2E99-4F8B-DD1E8C2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5755" y="1590908"/>
              <a:ext cx="764400" cy="764400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2AA9CEF-A707-BDE6-DE39-F63D055BDCBD}"/>
              </a:ext>
            </a:extLst>
          </p:cNvPr>
          <p:cNvGrpSpPr/>
          <p:nvPr/>
        </p:nvGrpSpPr>
        <p:grpSpPr>
          <a:xfrm>
            <a:off x="9697572" y="1317809"/>
            <a:ext cx="1418665" cy="1385047"/>
            <a:chOff x="9697572" y="1317809"/>
            <a:chExt cx="1418665" cy="1385047"/>
          </a:xfrm>
        </p:grpSpPr>
        <p:sp>
          <p:nvSpPr>
            <p:cNvPr id="11" name="Flussdiagramm: Verbinder 10">
              <a:extLst>
                <a:ext uri="{FF2B5EF4-FFF2-40B4-BE49-F238E27FC236}">
                  <a16:creationId xmlns:a16="http://schemas.microsoft.com/office/drawing/2014/main" id="{8E33B885-A061-C506-B8A6-DBFBF8EEA1C2}"/>
                </a:ext>
              </a:extLst>
            </p:cNvPr>
            <p:cNvSpPr/>
            <p:nvPr/>
          </p:nvSpPr>
          <p:spPr>
            <a:xfrm>
              <a:off x="9697572" y="1317809"/>
              <a:ext cx="1418665" cy="1385047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 descr="Cabriolet Silhouette">
              <a:extLst>
                <a:ext uri="{FF2B5EF4-FFF2-40B4-BE49-F238E27FC236}">
                  <a16:creationId xmlns:a16="http://schemas.microsoft.com/office/drawing/2014/main" id="{3828C857-EAB0-D842-7BEE-2F287CEC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55295" y="154640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1F0B1F-89CF-B63F-F808-D1805CD2D2B2}"/>
              </a:ext>
            </a:extLst>
          </p:cNvPr>
          <p:cNvSpPr txBox="1">
            <a:spLocks/>
          </p:cNvSpPr>
          <p:nvPr/>
        </p:nvSpPr>
        <p:spPr>
          <a:xfrm>
            <a:off x="360520" y="-2366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orsche Next T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chemeClr val="bg1"/>
                </a:solidFill>
              </a:rPr>
              <a:t>Data </a:t>
            </a:r>
            <a:r>
              <a:rPr lang="de-DE" sz="3200" err="1">
                <a:solidFill>
                  <a:schemeClr val="bg1"/>
                </a:solidFill>
              </a:rPr>
              <a:t>to</a:t>
            </a:r>
            <a:r>
              <a:rPr lang="de-DE" sz="3200">
                <a:solidFill>
                  <a:schemeClr val="bg1"/>
                </a:solidFill>
              </a:rPr>
              <a:t> Action</a:t>
            </a:r>
          </a:p>
        </p:txBody>
      </p:sp>
    </p:spTree>
    <p:extLst>
      <p:ext uri="{BB962C8B-B14F-4D97-AF65-F5344CB8AC3E}">
        <p14:creationId xmlns:p14="http://schemas.microsoft.com/office/powerpoint/2010/main" val="38461149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Macintosh PowerPoint</Application>
  <PresentationFormat>Breitbild</PresentationFormat>
  <Paragraphs>121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Porsche Next TT</vt:lpstr>
      <vt:lpstr>1_Office</vt:lpstr>
      <vt:lpstr>Capstone Project Lecture Business Intelligence Systems (BIS)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 arrived safely at the end! We wish you a good ride home (after the next 2 groups)!</vt:lpstr>
      <vt:lpstr>Approach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Krebs, Katrin Iris</dc:creator>
  <cp:lastModifiedBy>Krebs, Katrin Iris</cp:lastModifiedBy>
  <cp:revision>2</cp:revision>
  <dcterms:created xsi:type="dcterms:W3CDTF">2024-02-01T12:30:25Z</dcterms:created>
  <dcterms:modified xsi:type="dcterms:W3CDTF">2024-02-02T14:40:54Z</dcterms:modified>
</cp:coreProperties>
</file>